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8" r:id="rId5"/>
    <p:sldId id="259" r:id="rId6"/>
    <p:sldId id="260" r:id="rId7"/>
    <p:sldId id="262" r:id="rId8"/>
    <p:sldId id="265" r:id="rId9"/>
    <p:sldId id="261" r:id="rId10"/>
    <p:sldId id="264" r:id="rId11"/>
    <p:sldId id="263" r:id="rId12"/>
    <p:sldId id="266" r:id="rId13"/>
    <p:sldId id="305" r:id="rId14"/>
    <p:sldId id="268" r:id="rId15"/>
    <p:sldId id="267"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snapToGrid="0">
      <p:cViewPr varScale="1">
        <p:scale>
          <a:sx n="95" d="100"/>
          <a:sy n="95" d="100"/>
        </p:scale>
        <p:origin x="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3D686-B90A-264A-91CC-AA3114CC6493}" type="doc">
      <dgm:prSet loTypeId="urn:microsoft.com/office/officeart/2005/8/layout/cycle6" loCatId="process" qsTypeId="urn:microsoft.com/office/officeart/2005/8/quickstyle/simple4" qsCatId="simple" csTypeId="urn:microsoft.com/office/officeart/2005/8/colors/accent1_2" csCatId="accent1" phldr="1"/>
      <dgm:spPr/>
      <dgm:t>
        <a:bodyPr/>
        <a:lstStyle/>
        <a:p>
          <a:endParaRPr lang="en-US"/>
        </a:p>
      </dgm:t>
    </dgm:pt>
    <dgm:pt modelId="{4EAC7F98-CAD5-B648-B357-54202670B74D}">
      <dgm:prSet/>
      <dgm:spPr/>
      <dgm:t>
        <a:bodyPr/>
        <a:lstStyle/>
        <a:p>
          <a:pPr rtl="0"/>
          <a:r>
            <a:rPr lang="en-US" smtClean="0"/>
            <a:t>Vectors / Scalar</a:t>
          </a:r>
          <a:endParaRPr lang="en-US"/>
        </a:p>
      </dgm:t>
    </dgm:pt>
    <dgm:pt modelId="{8910BD61-E6F7-CC43-B24D-C9301BA4E516}" type="parTrans" cxnId="{BD4E183A-F5DE-024D-B9E5-04C266A2D5ED}">
      <dgm:prSet/>
      <dgm:spPr/>
      <dgm:t>
        <a:bodyPr/>
        <a:lstStyle/>
        <a:p>
          <a:endParaRPr lang="en-US"/>
        </a:p>
      </dgm:t>
    </dgm:pt>
    <dgm:pt modelId="{1CE610E4-D8BE-1C41-8E44-FC8431025E82}" type="sibTrans" cxnId="{BD4E183A-F5DE-024D-B9E5-04C266A2D5ED}">
      <dgm:prSet/>
      <dgm:spPr/>
      <dgm:t>
        <a:bodyPr/>
        <a:lstStyle/>
        <a:p>
          <a:endParaRPr lang="en-US"/>
        </a:p>
      </dgm:t>
    </dgm:pt>
    <dgm:pt modelId="{3BD70A21-1BA4-4945-BB03-E1368E3F6BB5}">
      <dgm:prSet/>
      <dgm:spPr/>
      <dgm:t>
        <a:bodyPr/>
        <a:lstStyle/>
        <a:p>
          <a:pPr rtl="0"/>
          <a:r>
            <a:rPr lang="en-US" smtClean="0"/>
            <a:t>WordPress</a:t>
          </a:r>
          <a:endParaRPr lang="en-US"/>
        </a:p>
      </dgm:t>
    </dgm:pt>
    <dgm:pt modelId="{F2B0606D-95D3-284F-BDEA-0A42A1DE4863}" type="parTrans" cxnId="{12F3C889-687D-724B-98E3-11381405BC5B}">
      <dgm:prSet/>
      <dgm:spPr/>
      <dgm:t>
        <a:bodyPr/>
        <a:lstStyle/>
        <a:p>
          <a:endParaRPr lang="en-US"/>
        </a:p>
      </dgm:t>
    </dgm:pt>
    <dgm:pt modelId="{4EABAD0B-C2C2-BD4D-A995-CC03D6996F97}" type="sibTrans" cxnId="{12F3C889-687D-724B-98E3-11381405BC5B}">
      <dgm:prSet/>
      <dgm:spPr/>
      <dgm:t>
        <a:bodyPr/>
        <a:lstStyle/>
        <a:p>
          <a:endParaRPr lang="en-US"/>
        </a:p>
      </dgm:t>
    </dgm:pt>
    <dgm:pt modelId="{120CB503-5720-894D-9745-A2D4D5953F82}">
      <dgm:prSet/>
      <dgm:spPr/>
      <dgm:t>
        <a:bodyPr/>
        <a:lstStyle/>
        <a:p>
          <a:pPr rtl="0"/>
          <a:r>
            <a:rPr lang="en-US" dirty="0" smtClean="0"/>
            <a:t>Drupal / HTML</a:t>
          </a:r>
          <a:endParaRPr lang="en-US" dirty="0"/>
        </a:p>
      </dgm:t>
    </dgm:pt>
    <dgm:pt modelId="{7334079E-34A6-7E42-B33E-1BF408C1232A}" type="parTrans" cxnId="{3C60C0EC-54F3-8B4B-984F-C57649D4360A}">
      <dgm:prSet/>
      <dgm:spPr/>
      <dgm:t>
        <a:bodyPr/>
        <a:lstStyle/>
        <a:p>
          <a:endParaRPr lang="en-US"/>
        </a:p>
      </dgm:t>
    </dgm:pt>
    <dgm:pt modelId="{C8C47245-7B12-EB42-871D-F874023CED2F}" type="sibTrans" cxnId="{3C60C0EC-54F3-8B4B-984F-C57649D4360A}">
      <dgm:prSet/>
      <dgm:spPr/>
      <dgm:t>
        <a:bodyPr/>
        <a:lstStyle/>
        <a:p>
          <a:endParaRPr lang="en-US"/>
        </a:p>
      </dgm:t>
    </dgm:pt>
    <dgm:pt modelId="{58EBDBEC-2709-D845-8C9B-693BEF7ABAD8}">
      <dgm:prSet/>
      <dgm:spPr/>
      <dgm:t>
        <a:bodyPr/>
        <a:lstStyle/>
        <a:p>
          <a:pPr rtl="0"/>
          <a:r>
            <a:rPr lang="en-US" smtClean="0"/>
            <a:t>Fulcrum</a:t>
          </a:r>
          <a:endParaRPr lang="en-US"/>
        </a:p>
      </dgm:t>
    </dgm:pt>
    <dgm:pt modelId="{7C433CEE-A602-834E-B196-5EA17631C358}" type="parTrans" cxnId="{AC09DA42-5656-1249-93A1-7797684DCED8}">
      <dgm:prSet/>
      <dgm:spPr/>
      <dgm:t>
        <a:bodyPr/>
        <a:lstStyle/>
        <a:p>
          <a:endParaRPr lang="en-US"/>
        </a:p>
      </dgm:t>
    </dgm:pt>
    <dgm:pt modelId="{E75D7FD0-E4D5-FE4D-9327-7181BCC5FE45}" type="sibTrans" cxnId="{AC09DA42-5656-1249-93A1-7797684DCED8}">
      <dgm:prSet/>
      <dgm:spPr/>
      <dgm:t>
        <a:bodyPr/>
        <a:lstStyle/>
        <a:p>
          <a:endParaRPr lang="en-US"/>
        </a:p>
      </dgm:t>
    </dgm:pt>
    <dgm:pt modelId="{DA30986F-05B1-6A4A-970C-FE0145C7B92F}">
      <dgm:prSet/>
      <dgm:spPr/>
      <dgm:t>
        <a:bodyPr/>
        <a:lstStyle/>
        <a:p>
          <a:pPr rtl="0"/>
          <a:r>
            <a:rPr lang="en-US" dirty="0" smtClean="0"/>
            <a:t>Vega (FUTURE)</a:t>
          </a:r>
          <a:endParaRPr lang="en-US" dirty="0"/>
        </a:p>
      </dgm:t>
    </dgm:pt>
    <dgm:pt modelId="{8965E089-CA9E-EF44-8D6E-87F027552D7B}" type="parTrans" cxnId="{12A9B180-EB82-2544-B3D8-9CB64A1B2FA2}">
      <dgm:prSet/>
      <dgm:spPr/>
      <dgm:t>
        <a:bodyPr/>
        <a:lstStyle/>
        <a:p>
          <a:endParaRPr lang="en-US"/>
        </a:p>
      </dgm:t>
    </dgm:pt>
    <dgm:pt modelId="{0D353DB8-4FE2-D947-816A-8252EF9AD7B5}" type="sibTrans" cxnId="{12A9B180-EB82-2544-B3D8-9CB64A1B2FA2}">
      <dgm:prSet/>
      <dgm:spPr/>
      <dgm:t>
        <a:bodyPr/>
        <a:lstStyle/>
        <a:p>
          <a:endParaRPr lang="en-US"/>
        </a:p>
      </dgm:t>
    </dgm:pt>
    <dgm:pt modelId="{917991B8-ED35-D84A-B7C0-6FF40CD339A3}" type="pres">
      <dgm:prSet presAssocID="{ACE3D686-B90A-264A-91CC-AA3114CC6493}" presName="cycle" presStyleCnt="0">
        <dgm:presLayoutVars>
          <dgm:dir/>
          <dgm:resizeHandles val="exact"/>
        </dgm:presLayoutVars>
      </dgm:prSet>
      <dgm:spPr/>
      <dgm:t>
        <a:bodyPr/>
        <a:lstStyle/>
        <a:p>
          <a:endParaRPr lang="en-US"/>
        </a:p>
      </dgm:t>
    </dgm:pt>
    <dgm:pt modelId="{438B6AF2-1B11-3B4D-8A90-8E32483BFC1B}" type="pres">
      <dgm:prSet presAssocID="{4EAC7F98-CAD5-B648-B357-54202670B74D}" presName="node" presStyleLbl="node1" presStyleIdx="0" presStyleCnt="5">
        <dgm:presLayoutVars>
          <dgm:bulletEnabled val="1"/>
        </dgm:presLayoutVars>
      </dgm:prSet>
      <dgm:spPr/>
      <dgm:t>
        <a:bodyPr/>
        <a:lstStyle/>
        <a:p>
          <a:endParaRPr lang="en-US"/>
        </a:p>
      </dgm:t>
    </dgm:pt>
    <dgm:pt modelId="{FA084FCC-F805-F147-B834-D69E57DEB2A4}" type="pres">
      <dgm:prSet presAssocID="{4EAC7F98-CAD5-B648-B357-54202670B74D}" presName="spNode" presStyleCnt="0"/>
      <dgm:spPr/>
    </dgm:pt>
    <dgm:pt modelId="{6193ED33-5D3A-A946-8FF0-B812212B3845}" type="pres">
      <dgm:prSet presAssocID="{1CE610E4-D8BE-1C41-8E44-FC8431025E82}" presName="sibTrans" presStyleLbl="sibTrans1D1" presStyleIdx="0" presStyleCnt="5"/>
      <dgm:spPr/>
      <dgm:t>
        <a:bodyPr/>
        <a:lstStyle/>
        <a:p>
          <a:endParaRPr lang="en-US"/>
        </a:p>
      </dgm:t>
    </dgm:pt>
    <dgm:pt modelId="{3B9FA1B0-1415-6545-AEF3-ECB1AE8AE4E0}" type="pres">
      <dgm:prSet presAssocID="{3BD70A21-1BA4-4945-BB03-E1368E3F6BB5}" presName="node" presStyleLbl="node1" presStyleIdx="1" presStyleCnt="5">
        <dgm:presLayoutVars>
          <dgm:bulletEnabled val="1"/>
        </dgm:presLayoutVars>
      </dgm:prSet>
      <dgm:spPr/>
      <dgm:t>
        <a:bodyPr/>
        <a:lstStyle/>
        <a:p>
          <a:endParaRPr lang="en-US"/>
        </a:p>
      </dgm:t>
    </dgm:pt>
    <dgm:pt modelId="{309B5040-CB73-E248-A708-E65D27B1E51E}" type="pres">
      <dgm:prSet presAssocID="{3BD70A21-1BA4-4945-BB03-E1368E3F6BB5}" presName="spNode" presStyleCnt="0"/>
      <dgm:spPr/>
    </dgm:pt>
    <dgm:pt modelId="{1E16CAE2-850F-E449-915A-FC72C5EFB579}" type="pres">
      <dgm:prSet presAssocID="{4EABAD0B-C2C2-BD4D-A995-CC03D6996F97}" presName="sibTrans" presStyleLbl="sibTrans1D1" presStyleIdx="1" presStyleCnt="5"/>
      <dgm:spPr/>
      <dgm:t>
        <a:bodyPr/>
        <a:lstStyle/>
        <a:p>
          <a:endParaRPr lang="en-US"/>
        </a:p>
      </dgm:t>
    </dgm:pt>
    <dgm:pt modelId="{2531917D-5B9A-6142-A042-211AD045CE1C}" type="pres">
      <dgm:prSet presAssocID="{120CB503-5720-894D-9745-A2D4D5953F82}" presName="node" presStyleLbl="node1" presStyleIdx="2" presStyleCnt="5">
        <dgm:presLayoutVars>
          <dgm:bulletEnabled val="1"/>
        </dgm:presLayoutVars>
      </dgm:prSet>
      <dgm:spPr/>
      <dgm:t>
        <a:bodyPr/>
        <a:lstStyle/>
        <a:p>
          <a:endParaRPr lang="en-US"/>
        </a:p>
      </dgm:t>
    </dgm:pt>
    <dgm:pt modelId="{A8BA8DD7-0AC3-404A-A65C-9DEB32E4C7ED}" type="pres">
      <dgm:prSet presAssocID="{120CB503-5720-894D-9745-A2D4D5953F82}" presName="spNode" presStyleCnt="0"/>
      <dgm:spPr/>
    </dgm:pt>
    <dgm:pt modelId="{4FF8EBFA-A155-FC42-BE4E-D706642013E3}" type="pres">
      <dgm:prSet presAssocID="{C8C47245-7B12-EB42-871D-F874023CED2F}" presName="sibTrans" presStyleLbl="sibTrans1D1" presStyleIdx="2" presStyleCnt="5"/>
      <dgm:spPr/>
      <dgm:t>
        <a:bodyPr/>
        <a:lstStyle/>
        <a:p>
          <a:endParaRPr lang="en-US"/>
        </a:p>
      </dgm:t>
    </dgm:pt>
    <dgm:pt modelId="{AFB42C02-54C8-554E-8B1A-2E9E86D0ED44}" type="pres">
      <dgm:prSet presAssocID="{58EBDBEC-2709-D845-8C9B-693BEF7ABAD8}" presName="node" presStyleLbl="node1" presStyleIdx="3" presStyleCnt="5">
        <dgm:presLayoutVars>
          <dgm:bulletEnabled val="1"/>
        </dgm:presLayoutVars>
      </dgm:prSet>
      <dgm:spPr/>
      <dgm:t>
        <a:bodyPr/>
        <a:lstStyle/>
        <a:p>
          <a:endParaRPr lang="en-US"/>
        </a:p>
      </dgm:t>
    </dgm:pt>
    <dgm:pt modelId="{22F6DDFA-B2CA-3F4F-86C9-61064486EB63}" type="pres">
      <dgm:prSet presAssocID="{58EBDBEC-2709-D845-8C9B-693BEF7ABAD8}" presName="spNode" presStyleCnt="0"/>
      <dgm:spPr/>
    </dgm:pt>
    <dgm:pt modelId="{2272DE11-7A16-E442-B88D-2E70299CBE00}" type="pres">
      <dgm:prSet presAssocID="{E75D7FD0-E4D5-FE4D-9327-7181BCC5FE45}" presName="sibTrans" presStyleLbl="sibTrans1D1" presStyleIdx="3" presStyleCnt="5"/>
      <dgm:spPr/>
      <dgm:t>
        <a:bodyPr/>
        <a:lstStyle/>
        <a:p>
          <a:endParaRPr lang="en-US"/>
        </a:p>
      </dgm:t>
    </dgm:pt>
    <dgm:pt modelId="{B457D6FB-CBB4-1B4F-B40D-F886F0F09471}" type="pres">
      <dgm:prSet presAssocID="{DA30986F-05B1-6A4A-970C-FE0145C7B92F}" presName="node" presStyleLbl="node1" presStyleIdx="4" presStyleCnt="5">
        <dgm:presLayoutVars>
          <dgm:bulletEnabled val="1"/>
        </dgm:presLayoutVars>
      </dgm:prSet>
      <dgm:spPr/>
      <dgm:t>
        <a:bodyPr/>
        <a:lstStyle/>
        <a:p>
          <a:endParaRPr lang="en-US"/>
        </a:p>
      </dgm:t>
    </dgm:pt>
    <dgm:pt modelId="{7034C020-5655-164B-AD92-93F969922318}" type="pres">
      <dgm:prSet presAssocID="{DA30986F-05B1-6A4A-970C-FE0145C7B92F}" presName="spNode" presStyleCnt="0"/>
      <dgm:spPr/>
    </dgm:pt>
    <dgm:pt modelId="{1564A708-BC1E-D048-8944-ABA52A67A900}" type="pres">
      <dgm:prSet presAssocID="{0D353DB8-4FE2-D947-816A-8252EF9AD7B5}" presName="sibTrans" presStyleLbl="sibTrans1D1" presStyleIdx="4" presStyleCnt="5"/>
      <dgm:spPr/>
      <dgm:t>
        <a:bodyPr/>
        <a:lstStyle/>
        <a:p>
          <a:endParaRPr lang="en-US"/>
        </a:p>
      </dgm:t>
    </dgm:pt>
  </dgm:ptLst>
  <dgm:cxnLst>
    <dgm:cxn modelId="{620C3AA5-69A1-4A43-907F-BD3CE0D70126}" type="presOf" srcId="{3BD70A21-1BA4-4945-BB03-E1368E3F6BB5}" destId="{3B9FA1B0-1415-6545-AEF3-ECB1AE8AE4E0}" srcOrd="0" destOrd="0" presId="urn:microsoft.com/office/officeart/2005/8/layout/cycle6"/>
    <dgm:cxn modelId="{239007EC-0312-AC4D-9967-8F5BB852848A}" type="presOf" srcId="{DA30986F-05B1-6A4A-970C-FE0145C7B92F}" destId="{B457D6FB-CBB4-1B4F-B40D-F886F0F09471}" srcOrd="0" destOrd="0" presId="urn:microsoft.com/office/officeart/2005/8/layout/cycle6"/>
    <dgm:cxn modelId="{CF97C5F6-1EAA-FE4A-A76A-16A24EDE1049}" type="presOf" srcId="{4EABAD0B-C2C2-BD4D-A995-CC03D6996F97}" destId="{1E16CAE2-850F-E449-915A-FC72C5EFB579}" srcOrd="0" destOrd="0" presId="urn:microsoft.com/office/officeart/2005/8/layout/cycle6"/>
    <dgm:cxn modelId="{12A9B180-EB82-2544-B3D8-9CB64A1B2FA2}" srcId="{ACE3D686-B90A-264A-91CC-AA3114CC6493}" destId="{DA30986F-05B1-6A4A-970C-FE0145C7B92F}" srcOrd="4" destOrd="0" parTransId="{8965E089-CA9E-EF44-8D6E-87F027552D7B}" sibTransId="{0D353DB8-4FE2-D947-816A-8252EF9AD7B5}"/>
    <dgm:cxn modelId="{12F3C889-687D-724B-98E3-11381405BC5B}" srcId="{ACE3D686-B90A-264A-91CC-AA3114CC6493}" destId="{3BD70A21-1BA4-4945-BB03-E1368E3F6BB5}" srcOrd="1" destOrd="0" parTransId="{F2B0606D-95D3-284F-BDEA-0A42A1DE4863}" sibTransId="{4EABAD0B-C2C2-BD4D-A995-CC03D6996F97}"/>
    <dgm:cxn modelId="{C9FD0F49-6892-A14E-A924-32E8D461A47C}" type="presOf" srcId="{C8C47245-7B12-EB42-871D-F874023CED2F}" destId="{4FF8EBFA-A155-FC42-BE4E-D706642013E3}" srcOrd="0" destOrd="0" presId="urn:microsoft.com/office/officeart/2005/8/layout/cycle6"/>
    <dgm:cxn modelId="{403FEAB1-700D-0E44-A076-3E587D424961}" type="presOf" srcId="{0D353DB8-4FE2-D947-816A-8252EF9AD7B5}" destId="{1564A708-BC1E-D048-8944-ABA52A67A900}" srcOrd="0" destOrd="0" presId="urn:microsoft.com/office/officeart/2005/8/layout/cycle6"/>
    <dgm:cxn modelId="{AC09DA42-5656-1249-93A1-7797684DCED8}" srcId="{ACE3D686-B90A-264A-91CC-AA3114CC6493}" destId="{58EBDBEC-2709-D845-8C9B-693BEF7ABAD8}" srcOrd="3" destOrd="0" parTransId="{7C433CEE-A602-834E-B196-5EA17631C358}" sibTransId="{E75D7FD0-E4D5-FE4D-9327-7181BCC5FE45}"/>
    <dgm:cxn modelId="{FAC1B1DB-0319-9947-96B2-45FF1E3A1C6E}" type="presOf" srcId="{ACE3D686-B90A-264A-91CC-AA3114CC6493}" destId="{917991B8-ED35-D84A-B7C0-6FF40CD339A3}" srcOrd="0" destOrd="0" presId="urn:microsoft.com/office/officeart/2005/8/layout/cycle6"/>
    <dgm:cxn modelId="{3C60C0EC-54F3-8B4B-984F-C57649D4360A}" srcId="{ACE3D686-B90A-264A-91CC-AA3114CC6493}" destId="{120CB503-5720-894D-9745-A2D4D5953F82}" srcOrd="2" destOrd="0" parTransId="{7334079E-34A6-7E42-B33E-1BF408C1232A}" sibTransId="{C8C47245-7B12-EB42-871D-F874023CED2F}"/>
    <dgm:cxn modelId="{BD4E183A-F5DE-024D-B9E5-04C266A2D5ED}" srcId="{ACE3D686-B90A-264A-91CC-AA3114CC6493}" destId="{4EAC7F98-CAD5-B648-B357-54202670B74D}" srcOrd="0" destOrd="0" parTransId="{8910BD61-E6F7-CC43-B24D-C9301BA4E516}" sibTransId="{1CE610E4-D8BE-1C41-8E44-FC8431025E82}"/>
    <dgm:cxn modelId="{16F70CB0-1E77-C14A-9FAF-F2377201B999}" type="presOf" srcId="{1CE610E4-D8BE-1C41-8E44-FC8431025E82}" destId="{6193ED33-5D3A-A946-8FF0-B812212B3845}" srcOrd="0" destOrd="0" presId="urn:microsoft.com/office/officeart/2005/8/layout/cycle6"/>
    <dgm:cxn modelId="{55486BF8-0B43-5940-AB16-4A71C64F662D}" type="presOf" srcId="{E75D7FD0-E4D5-FE4D-9327-7181BCC5FE45}" destId="{2272DE11-7A16-E442-B88D-2E70299CBE00}" srcOrd="0" destOrd="0" presId="urn:microsoft.com/office/officeart/2005/8/layout/cycle6"/>
    <dgm:cxn modelId="{46FF99B5-101D-9C43-B8FB-B5EB2A46E499}" type="presOf" srcId="{120CB503-5720-894D-9745-A2D4D5953F82}" destId="{2531917D-5B9A-6142-A042-211AD045CE1C}" srcOrd="0" destOrd="0" presId="urn:microsoft.com/office/officeart/2005/8/layout/cycle6"/>
    <dgm:cxn modelId="{010F7B64-08BF-C748-A06D-AFF25797C93E}" type="presOf" srcId="{4EAC7F98-CAD5-B648-B357-54202670B74D}" destId="{438B6AF2-1B11-3B4D-8A90-8E32483BFC1B}" srcOrd="0" destOrd="0" presId="urn:microsoft.com/office/officeart/2005/8/layout/cycle6"/>
    <dgm:cxn modelId="{5FE6B215-D24A-FA4F-8F37-6EBAD2F9E0AC}" type="presOf" srcId="{58EBDBEC-2709-D845-8C9B-693BEF7ABAD8}" destId="{AFB42C02-54C8-554E-8B1A-2E9E86D0ED44}" srcOrd="0" destOrd="0" presId="urn:microsoft.com/office/officeart/2005/8/layout/cycle6"/>
    <dgm:cxn modelId="{D5444119-0F75-2C4A-8CF9-1535FF0EF2BB}" type="presParOf" srcId="{917991B8-ED35-D84A-B7C0-6FF40CD339A3}" destId="{438B6AF2-1B11-3B4D-8A90-8E32483BFC1B}" srcOrd="0" destOrd="0" presId="urn:microsoft.com/office/officeart/2005/8/layout/cycle6"/>
    <dgm:cxn modelId="{EE3BE486-702B-0E43-91E6-760CD1E9FDCE}" type="presParOf" srcId="{917991B8-ED35-D84A-B7C0-6FF40CD339A3}" destId="{FA084FCC-F805-F147-B834-D69E57DEB2A4}" srcOrd="1" destOrd="0" presId="urn:microsoft.com/office/officeart/2005/8/layout/cycle6"/>
    <dgm:cxn modelId="{D05CD305-D3EB-6643-860C-EEAEB282587D}" type="presParOf" srcId="{917991B8-ED35-D84A-B7C0-6FF40CD339A3}" destId="{6193ED33-5D3A-A946-8FF0-B812212B3845}" srcOrd="2" destOrd="0" presId="urn:microsoft.com/office/officeart/2005/8/layout/cycle6"/>
    <dgm:cxn modelId="{9D54FBA4-7058-F049-8941-25C90A11D5EA}" type="presParOf" srcId="{917991B8-ED35-D84A-B7C0-6FF40CD339A3}" destId="{3B9FA1B0-1415-6545-AEF3-ECB1AE8AE4E0}" srcOrd="3" destOrd="0" presId="urn:microsoft.com/office/officeart/2005/8/layout/cycle6"/>
    <dgm:cxn modelId="{D5D87552-C257-8A43-ACAA-7A66E8FC5B6B}" type="presParOf" srcId="{917991B8-ED35-D84A-B7C0-6FF40CD339A3}" destId="{309B5040-CB73-E248-A708-E65D27B1E51E}" srcOrd="4" destOrd="0" presId="urn:microsoft.com/office/officeart/2005/8/layout/cycle6"/>
    <dgm:cxn modelId="{22442D06-4FA9-0947-AC0D-48E5D1B6750B}" type="presParOf" srcId="{917991B8-ED35-D84A-B7C0-6FF40CD339A3}" destId="{1E16CAE2-850F-E449-915A-FC72C5EFB579}" srcOrd="5" destOrd="0" presId="urn:microsoft.com/office/officeart/2005/8/layout/cycle6"/>
    <dgm:cxn modelId="{4FBA132D-68D1-4B4B-95F3-1F3AF432AD01}" type="presParOf" srcId="{917991B8-ED35-D84A-B7C0-6FF40CD339A3}" destId="{2531917D-5B9A-6142-A042-211AD045CE1C}" srcOrd="6" destOrd="0" presId="urn:microsoft.com/office/officeart/2005/8/layout/cycle6"/>
    <dgm:cxn modelId="{1FD0BBFA-E258-7342-9C11-865E639A5517}" type="presParOf" srcId="{917991B8-ED35-D84A-B7C0-6FF40CD339A3}" destId="{A8BA8DD7-0AC3-404A-A65C-9DEB32E4C7ED}" srcOrd="7" destOrd="0" presId="urn:microsoft.com/office/officeart/2005/8/layout/cycle6"/>
    <dgm:cxn modelId="{EE60F117-E980-A04E-B5EC-4B3098644B3D}" type="presParOf" srcId="{917991B8-ED35-D84A-B7C0-6FF40CD339A3}" destId="{4FF8EBFA-A155-FC42-BE4E-D706642013E3}" srcOrd="8" destOrd="0" presId="urn:microsoft.com/office/officeart/2005/8/layout/cycle6"/>
    <dgm:cxn modelId="{52D2FEFD-BDFF-7F43-AACF-BDB229B65758}" type="presParOf" srcId="{917991B8-ED35-D84A-B7C0-6FF40CD339A3}" destId="{AFB42C02-54C8-554E-8B1A-2E9E86D0ED44}" srcOrd="9" destOrd="0" presId="urn:microsoft.com/office/officeart/2005/8/layout/cycle6"/>
    <dgm:cxn modelId="{4DF52B31-E1F0-BB44-BE91-3BD32A5B3581}" type="presParOf" srcId="{917991B8-ED35-D84A-B7C0-6FF40CD339A3}" destId="{22F6DDFA-B2CA-3F4F-86C9-61064486EB63}" srcOrd="10" destOrd="0" presId="urn:microsoft.com/office/officeart/2005/8/layout/cycle6"/>
    <dgm:cxn modelId="{B3D96707-1969-9F4E-A6E5-21887B41FBD4}" type="presParOf" srcId="{917991B8-ED35-D84A-B7C0-6FF40CD339A3}" destId="{2272DE11-7A16-E442-B88D-2E70299CBE00}" srcOrd="11" destOrd="0" presId="urn:microsoft.com/office/officeart/2005/8/layout/cycle6"/>
    <dgm:cxn modelId="{9AAC19DF-F5D4-F244-AEE9-BB3682B464C3}" type="presParOf" srcId="{917991B8-ED35-D84A-B7C0-6FF40CD339A3}" destId="{B457D6FB-CBB4-1B4F-B40D-F886F0F09471}" srcOrd="12" destOrd="0" presId="urn:microsoft.com/office/officeart/2005/8/layout/cycle6"/>
    <dgm:cxn modelId="{9262F46F-3F38-024E-87A1-ABAE9436A550}" type="presParOf" srcId="{917991B8-ED35-D84A-B7C0-6FF40CD339A3}" destId="{7034C020-5655-164B-AD92-93F969922318}" srcOrd="13" destOrd="0" presId="urn:microsoft.com/office/officeart/2005/8/layout/cycle6"/>
    <dgm:cxn modelId="{A81CEBFB-B8EA-574E-9A51-10681F3F903D}" type="presParOf" srcId="{917991B8-ED35-D84A-B7C0-6FF40CD339A3}" destId="{1564A708-BC1E-D048-8944-ABA52A67A900}"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a:t>Media</a:t>
          </a:r>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1C528324-ADBB-AC44-B58E-F336C68C8A67}" type="presOf" srcId="{60C0DB08-34D8-46CC-A673-97C3DC3F2C9A}" destId="{77453264-78AC-5B4A-89D0-83D46EF5AA03}"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911B0579-75F8-3F44-BA96-466D2B74A618}" type="presOf" srcId="{0F947DD6-7CFB-4AC3-B039-FFD770041498}" destId="{0FD87F01-53B7-4245-9CC9-D9AD9773C772}" srcOrd="0" destOrd="0" presId="urn:microsoft.com/office/officeart/2009/3/layout/RandomtoResultProcess"/>
    <dgm:cxn modelId="{5B6464F2-7439-5E44-82BC-C0212C41444D}"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882AE505-2C53-46B4-98FE-DF8C0282504F}" srcId="{08F7567E-AF83-4F9D-82A7-C018419C6A46}" destId="{0F947DD6-7CFB-4AC3-B039-FFD770041498}" srcOrd="2" destOrd="0" parTransId="{7A98331B-91A9-41AE-AF2F-B93C9109B7F2}" sibTransId="{CE5BE6AF-E166-4219-87D4-31E5725C6484}"/>
    <dgm:cxn modelId="{8029001C-B882-9B49-AEC4-045BBBBC4674}" type="presOf" srcId="{91C70CB5-25CD-4171-8624-2911E6827E1C}" destId="{0CA86353-106B-FE49-A891-88C2A3E94E4C}" srcOrd="0" destOrd="0" presId="urn:microsoft.com/office/officeart/2009/3/layout/RandomtoResultProcess"/>
    <dgm:cxn modelId="{F366A30F-7215-D846-A596-9F71E263352C}" type="presOf" srcId="{AB81D24F-9B49-4691-82C3-D93BB197A17A}" destId="{EAB00ED0-D7CB-4E49-81AD-A08A1AFAED06}" srcOrd="0" destOrd="0" presId="urn:microsoft.com/office/officeart/2009/3/layout/RandomtoResultProcess"/>
    <dgm:cxn modelId="{EE01CE70-0F45-4809-8A8B-00305E62FA39}" srcId="{08F7567E-AF83-4F9D-82A7-C018419C6A46}" destId="{AB81D24F-9B49-4691-82C3-D93BB197A17A}" srcOrd="1" destOrd="0" parTransId="{5A0CE3FF-DDD8-46C1-A9F4-801C955D6073}" sibTransId="{856F105D-8DBD-4362-AAF5-0E833C794D36}"/>
    <dgm:cxn modelId="{9C774B35-1614-9D40-84B7-BA5B8835A101}" type="presParOf" srcId="{15F073B3-EDEE-3B40-8167-2739427F80CC}" destId="{244254CC-A2E8-364D-9F2F-D24232BC8CE9}" srcOrd="0" destOrd="0" presId="urn:microsoft.com/office/officeart/2009/3/layout/RandomtoResultProcess"/>
    <dgm:cxn modelId="{0669658B-A905-2240-815F-4031CDD7278C}" type="presParOf" srcId="{244254CC-A2E8-364D-9F2F-D24232BC8CE9}" destId="{0CA86353-106B-FE49-A891-88C2A3E94E4C}" srcOrd="0" destOrd="0" presId="urn:microsoft.com/office/officeart/2009/3/layout/RandomtoResultProcess"/>
    <dgm:cxn modelId="{2EFB3BA2-699D-CB49-BCE7-0C2BDFBC35F3}" type="presParOf" srcId="{244254CC-A2E8-364D-9F2F-D24232BC8CE9}" destId="{7B21A40D-EFC2-8D4D-B23C-4D7571589ED2}" srcOrd="1" destOrd="0" presId="urn:microsoft.com/office/officeart/2009/3/layout/RandomtoResultProcess"/>
    <dgm:cxn modelId="{35AB809A-CC62-8848-AD8D-951DB0E82480}" type="presParOf" srcId="{244254CC-A2E8-364D-9F2F-D24232BC8CE9}" destId="{28482214-F9B5-5640-B595-74823D59712D}" srcOrd="2" destOrd="0" presId="urn:microsoft.com/office/officeart/2009/3/layout/RandomtoResultProcess"/>
    <dgm:cxn modelId="{845D8BFA-49CB-C44C-965B-84A9F8C86B39}" type="presParOf" srcId="{244254CC-A2E8-364D-9F2F-D24232BC8CE9}" destId="{DEBAE220-0843-184A-9E2F-EAB8DA973A8D}" srcOrd="3" destOrd="0" presId="urn:microsoft.com/office/officeart/2009/3/layout/RandomtoResultProcess"/>
    <dgm:cxn modelId="{FCD4B1B7-6E3E-DF4E-914A-11E612B93B67}" type="presParOf" srcId="{244254CC-A2E8-364D-9F2F-D24232BC8CE9}" destId="{D396A963-71AC-D14E-A126-63DCDFBEF986}" srcOrd="4" destOrd="0" presId="urn:microsoft.com/office/officeart/2009/3/layout/RandomtoResultProcess"/>
    <dgm:cxn modelId="{08FC2EED-A047-AA4B-9181-FB662378BEA3}" type="presParOf" srcId="{244254CC-A2E8-364D-9F2F-D24232BC8CE9}" destId="{ADA44A77-D059-5649-AD9E-AC58F99FCDAA}" srcOrd="5" destOrd="0" presId="urn:microsoft.com/office/officeart/2009/3/layout/RandomtoResultProcess"/>
    <dgm:cxn modelId="{F140B078-4B9D-2846-B654-CC7FA030507E}" type="presParOf" srcId="{244254CC-A2E8-364D-9F2F-D24232BC8CE9}" destId="{9DB768F1-8860-8B4A-AE8A-7E8E3708101D}" srcOrd="6" destOrd="0" presId="urn:microsoft.com/office/officeart/2009/3/layout/RandomtoResultProcess"/>
    <dgm:cxn modelId="{736C7594-C618-284D-B4EC-2FCC7B8E958F}" type="presParOf" srcId="{244254CC-A2E8-364D-9F2F-D24232BC8CE9}" destId="{7C00CD1B-B62E-7046-9E65-56D616DB776C}" srcOrd="7" destOrd="0" presId="urn:microsoft.com/office/officeart/2009/3/layout/RandomtoResultProcess"/>
    <dgm:cxn modelId="{9233EC69-4CC0-A042-8FA2-D1A50270DB33}" type="presParOf" srcId="{244254CC-A2E8-364D-9F2F-D24232BC8CE9}" destId="{0CC3E0B6-1C7A-0C49-B437-CF9EFF332AC2}" srcOrd="8" destOrd="0" presId="urn:microsoft.com/office/officeart/2009/3/layout/RandomtoResultProcess"/>
    <dgm:cxn modelId="{764B9CBE-507D-0344-8937-D28CA88ACCB9}" type="presParOf" srcId="{244254CC-A2E8-364D-9F2F-D24232BC8CE9}" destId="{8BC9E039-B9AF-B742-8C16-638E7545F3CD}" srcOrd="9" destOrd="0" presId="urn:microsoft.com/office/officeart/2009/3/layout/RandomtoResultProcess"/>
    <dgm:cxn modelId="{878E3D6C-33B0-6048-A715-D07E19CBF152}" type="presParOf" srcId="{244254CC-A2E8-364D-9F2F-D24232BC8CE9}" destId="{CE720921-08AA-6E40-A046-E02F80B3218F}" srcOrd="10" destOrd="0" presId="urn:microsoft.com/office/officeart/2009/3/layout/RandomtoResultProcess"/>
    <dgm:cxn modelId="{EA06D02D-16D2-9142-880D-D889DF9B2FCB}" type="presParOf" srcId="{244254CC-A2E8-364D-9F2F-D24232BC8CE9}" destId="{86D97113-7A66-AF4A-8A6A-4D61C7786B45}" srcOrd="11" destOrd="0" presId="urn:microsoft.com/office/officeart/2009/3/layout/RandomtoResultProcess"/>
    <dgm:cxn modelId="{C8135613-F4F4-8E46-97D8-3CCAEB006358}" type="presParOf" srcId="{244254CC-A2E8-364D-9F2F-D24232BC8CE9}" destId="{8933F5B9-AA47-1B41-87A0-CEFD52853793}" srcOrd="12" destOrd="0" presId="urn:microsoft.com/office/officeart/2009/3/layout/RandomtoResultProcess"/>
    <dgm:cxn modelId="{43CA6DF8-D007-E348-A4D4-22F1E03918EE}" type="presParOf" srcId="{244254CC-A2E8-364D-9F2F-D24232BC8CE9}" destId="{F07ECD4A-B70A-B64A-9E1E-1A8C57E73A89}" srcOrd="13" destOrd="0" presId="urn:microsoft.com/office/officeart/2009/3/layout/RandomtoResultProcess"/>
    <dgm:cxn modelId="{531E2029-ABD0-AA44-ACED-E2B7106DF1C7}" type="presParOf" srcId="{244254CC-A2E8-364D-9F2F-D24232BC8CE9}" destId="{E9AC6776-1790-1A4A-BAFD-329AF26C91EA}" srcOrd="14" destOrd="0" presId="urn:microsoft.com/office/officeart/2009/3/layout/RandomtoResultProcess"/>
    <dgm:cxn modelId="{E49745DC-7E29-134D-B5F0-5C5B7B629711}" type="presParOf" srcId="{244254CC-A2E8-364D-9F2F-D24232BC8CE9}" destId="{9DEBACF5-51D8-D04E-9CBD-8CC0B3F82F96}" srcOrd="15" destOrd="0" presId="urn:microsoft.com/office/officeart/2009/3/layout/RandomtoResultProcess"/>
    <dgm:cxn modelId="{CD7A94B3-0821-0048-9E1D-A54AADD241A9}" type="presParOf" srcId="{244254CC-A2E8-364D-9F2F-D24232BC8CE9}" destId="{DC7F241B-58FC-4E42-B69A-F9BFF97D15F1}" srcOrd="16" destOrd="0" presId="urn:microsoft.com/office/officeart/2009/3/layout/RandomtoResultProcess"/>
    <dgm:cxn modelId="{55CD3676-A1DC-EE47-92DE-4832E7EE0AB3}" type="presParOf" srcId="{244254CC-A2E8-364D-9F2F-D24232BC8CE9}" destId="{2498BF20-221D-8E40-9BE0-DA6DF9801F8F}" srcOrd="17" destOrd="0" presId="urn:microsoft.com/office/officeart/2009/3/layout/RandomtoResultProcess"/>
    <dgm:cxn modelId="{29552439-0334-3046-98EA-21A471523134}" type="presParOf" srcId="{244254CC-A2E8-364D-9F2F-D24232BC8CE9}" destId="{FBABC294-97AD-6F4B-8993-05C5B1275B0E}" srcOrd="18" destOrd="0" presId="urn:microsoft.com/office/officeart/2009/3/layout/RandomtoResultProcess"/>
    <dgm:cxn modelId="{1F796694-9040-B547-B250-0D1EBB74BEA0}" type="presParOf" srcId="{15F073B3-EDEE-3B40-8167-2739427F80CC}" destId="{27BEEC75-9AF0-9F48-98F8-6DDC47B5D427}" srcOrd="1" destOrd="0" presId="urn:microsoft.com/office/officeart/2009/3/layout/RandomtoResultProcess"/>
    <dgm:cxn modelId="{47DA7DD8-3D53-C641-8D1C-F76B2982C944}" type="presParOf" srcId="{27BEEC75-9AF0-9F48-98F8-6DDC47B5D427}" destId="{ABBC02BF-0AFB-9C44-8853-FD4D89858E2E}" srcOrd="0" destOrd="0" presId="urn:microsoft.com/office/officeart/2009/3/layout/RandomtoResultProcess"/>
    <dgm:cxn modelId="{E18360A8-1C15-AD48-8579-DF4AF18A22CD}" type="presParOf" srcId="{27BEEC75-9AF0-9F48-98F8-6DDC47B5D427}" destId="{6F1128F5-BB64-AA4C-8893-F9C2BCE2C569}" srcOrd="1" destOrd="0" presId="urn:microsoft.com/office/officeart/2009/3/layout/RandomtoResultProcess"/>
    <dgm:cxn modelId="{C2FD02CE-BB78-904E-AA5B-F8819C3F9612}" type="presParOf" srcId="{15F073B3-EDEE-3B40-8167-2739427F80CC}" destId="{1589DB3D-71C6-0E4E-93CA-4F743AA18970}" srcOrd="2" destOrd="0" presId="urn:microsoft.com/office/officeart/2009/3/layout/RandomtoResultProcess"/>
    <dgm:cxn modelId="{996A94CF-1C5F-9E4C-B752-402C92CED46C}" type="presParOf" srcId="{1589DB3D-71C6-0E4E-93CA-4F743AA18970}" destId="{EAB00ED0-D7CB-4E49-81AD-A08A1AFAED06}" srcOrd="0" destOrd="0" presId="urn:microsoft.com/office/officeart/2009/3/layout/RandomtoResultProcess"/>
    <dgm:cxn modelId="{7E050D15-2F62-384D-A204-6889BFD4A72E}" type="presParOf" srcId="{1589DB3D-71C6-0E4E-93CA-4F743AA18970}" destId="{193A1991-0E50-4B4C-9D16-6330054F0B70}" srcOrd="1" destOrd="0" presId="urn:microsoft.com/office/officeart/2009/3/layout/RandomtoResultProcess"/>
    <dgm:cxn modelId="{F41F07F9-E3E5-1D49-96B0-3503EE7724BF}" type="presParOf" srcId="{15F073B3-EDEE-3B40-8167-2739427F80CC}" destId="{5CB6473D-6E2F-E346-82CF-96892F6DF77B}" srcOrd="3" destOrd="0" presId="urn:microsoft.com/office/officeart/2009/3/layout/RandomtoResultProcess"/>
    <dgm:cxn modelId="{3428F6BA-DBB9-3E4F-BEC4-0EC84A15EE59}" type="presParOf" srcId="{5CB6473D-6E2F-E346-82CF-96892F6DF77B}" destId="{713C60AA-DBD1-CA4E-A756-DD4C58BCC0BB}" srcOrd="0" destOrd="0" presId="urn:microsoft.com/office/officeart/2009/3/layout/RandomtoResultProcess"/>
    <dgm:cxn modelId="{484F3067-61EC-D844-ACBE-84EA1591615F}" type="presParOf" srcId="{5CB6473D-6E2F-E346-82CF-96892F6DF77B}" destId="{79116B45-310F-5D4A-B5CC-73192684777F}" srcOrd="1" destOrd="0" presId="urn:microsoft.com/office/officeart/2009/3/layout/RandomtoResultProcess"/>
    <dgm:cxn modelId="{D653F15D-B23D-814D-85D8-8F4C292E30F2}" type="presParOf" srcId="{15F073B3-EDEE-3B40-8167-2739427F80CC}" destId="{053C98B1-2A29-6340-B4A5-824CAE60197B}" srcOrd="4" destOrd="0" presId="urn:microsoft.com/office/officeart/2009/3/layout/RandomtoResultProcess"/>
    <dgm:cxn modelId="{1185AD06-5DF3-714D-859D-130C9FF8F9EB}" type="presParOf" srcId="{053C98B1-2A29-6340-B4A5-824CAE60197B}" destId="{0FD87F01-53B7-4245-9CC9-D9AD9773C772}" srcOrd="0" destOrd="0" presId="urn:microsoft.com/office/officeart/2009/3/layout/RandomtoResultProcess"/>
    <dgm:cxn modelId="{530CD2FE-C214-014C-9697-D9852F1203ED}" type="presParOf" srcId="{053C98B1-2A29-6340-B4A5-824CAE60197B}" destId="{6CBEA22F-F56F-BE41-9E7A-539D07654301}" srcOrd="1" destOrd="0" presId="urn:microsoft.com/office/officeart/2009/3/layout/RandomtoResultProcess"/>
    <dgm:cxn modelId="{958B3C49-F2C2-6A45-9B74-4621E039971A}" type="presParOf" srcId="{15F073B3-EDEE-3B40-8167-2739427F80CC}" destId="{209A2F54-196F-504F-B038-05E2376EAB8A}" srcOrd="5" destOrd="0" presId="urn:microsoft.com/office/officeart/2009/3/layout/RandomtoResultProcess"/>
    <dgm:cxn modelId="{B8E61145-7B94-F944-A817-BC06BCEFBC4C}" type="presParOf" srcId="{209A2F54-196F-504F-B038-05E2376EAB8A}" destId="{41C6DA02-0C6D-014B-BA46-0DC855E06507}" srcOrd="0" destOrd="0" presId="urn:microsoft.com/office/officeart/2009/3/layout/RandomtoResultProcess"/>
    <dgm:cxn modelId="{66242C75-1FC6-804B-8B84-749BA08699B3}" type="presParOf" srcId="{209A2F54-196F-504F-B038-05E2376EAB8A}" destId="{153E4536-6106-FC4D-B38E-B1CF853DE18C}" srcOrd="1" destOrd="0" presId="urn:microsoft.com/office/officeart/2009/3/layout/RandomtoResultProcess"/>
    <dgm:cxn modelId="{EFAB99DE-D16D-BB4E-9852-184CC3C5D6B7}" type="presParOf" srcId="{15F073B3-EDEE-3B40-8167-2739427F80CC}" destId="{B4DAD9AE-F5E0-EC4D-871C-9D1825A8898C}" srcOrd="6" destOrd="0" presId="urn:microsoft.com/office/officeart/2009/3/layout/RandomtoResultProcess"/>
    <dgm:cxn modelId="{BC947700-A2DD-CD48-B88B-A441B19A96A4}" type="presParOf" srcId="{B4DAD9AE-F5E0-EC4D-871C-9D1825A8898C}" destId="{77453264-78AC-5B4A-89D0-83D46EF5AA03}" srcOrd="0" destOrd="0" presId="urn:microsoft.com/office/officeart/2009/3/layout/RandomtoResultProcess"/>
    <dgm:cxn modelId="{93C75016-A1EC-8F41-B0B6-C9E100501FC2}"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B6AF2-1B11-3B4D-8A90-8E32483BFC1B}">
      <dsp:nvSpPr>
        <dsp:cNvPr id="0" name=""/>
        <dsp:cNvSpPr/>
      </dsp:nvSpPr>
      <dsp:spPr>
        <a:xfrm>
          <a:off x="4544094" y="126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smtClean="0"/>
            <a:t>Vectors / Scalar</a:t>
          </a:r>
          <a:endParaRPr lang="en-US" sz="2100" kern="1200"/>
        </a:p>
      </dsp:txBody>
      <dsp:txXfrm>
        <a:off x="4589386" y="46558"/>
        <a:ext cx="1336826" cy="837232"/>
      </dsp:txXfrm>
    </dsp:sp>
    <dsp:sp modelId="{6193ED33-5D3A-A946-8FF0-B812212B3845}">
      <dsp:nvSpPr>
        <dsp:cNvPr id="0" name=""/>
        <dsp:cNvSpPr/>
      </dsp:nvSpPr>
      <dsp:spPr>
        <a:xfrm>
          <a:off x="3400996" y="465174"/>
          <a:ext cx="3713607" cy="3713607"/>
        </a:xfrm>
        <a:custGeom>
          <a:avLst/>
          <a:gdLst/>
          <a:ahLst/>
          <a:cxnLst/>
          <a:rect l="0" t="0" r="0" b="0"/>
          <a:pathLst>
            <a:path>
              <a:moveTo>
                <a:pt x="2580354" y="146775"/>
              </a:moveTo>
              <a:arcTo wR="1856803" hR="1856803" stAng="17576057"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B9FA1B0-1415-6545-AEF3-ECB1AE8AE4E0}">
      <dsp:nvSpPr>
        <dsp:cNvPr id="0" name=""/>
        <dsp:cNvSpPr/>
      </dsp:nvSpPr>
      <dsp:spPr>
        <a:xfrm>
          <a:off x="6310020" y="128428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smtClean="0"/>
            <a:t>WordPress</a:t>
          </a:r>
          <a:endParaRPr lang="en-US" sz="2100" kern="1200"/>
        </a:p>
      </dsp:txBody>
      <dsp:txXfrm>
        <a:off x="6355312" y="1329578"/>
        <a:ext cx="1336826" cy="837232"/>
      </dsp:txXfrm>
    </dsp:sp>
    <dsp:sp modelId="{1E16CAE2-850F-E449-915A-FC72C5EFB579}">
      <dsp:nvSpPr>
        <dsp:cNvPr id="0" name=""/>
        <dsp:cNvSpPr/>
      </dsp:nvSpPr>
      <dsp:spPr>
        <a:xfrm>
          <a:off x="3400996" y="465174"/>
          <a:ext cx="3713607" cy="3713607"/>
        </a:xfrm>
        <a:custGeom>
          <a:avLst/>
          <a:gdLst/>
          <a:ahLst/>
          <a:cxnLst/>
          <a:rect l="0" t="0" r="0" b="0"/>
          <a:pathLst>
            <a:path>
              <a:moveTo>
                <a:pt x="3711020" y="1758813"/>
              </a:moveTo>
              <a:arcTo wR="1856803" hR="1856803" stAng="21418493"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31917D-5B9A-6142-A042-211AD045CE1C}">
      <dsp:nvSpPr>
        <dsp:cNvPr id="0" name=""/>
        <dsp:cNvSpPr/>
      </dsp:nvSpPr>
      <dsp:spPr>
        <a:xfrm>
          <a:off x="5635496" y="336025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Drupal / HTML</a:t>
          </a:r>
          <a:endParaRPr lang="en-US" sz="2100" kern="1200" dirty="0"/>
        </a:p>
      </dsp:txBody>
      <dsp:txXfrm>
        <a:off x="5680788" y="3405548"/>
        <a:ext cx="1336826" cy="837232"/>
      </dsp:txXfrm>
    </dsp:sp>
    <dsp:sp modelId="{4FF8EBFA-A155-FC42-BE4E-D706642013E3}">
      <dsp:nvSpPr>
        <dsp:cNvPr id="0" name=""/>
        <dsp:cNvSpPr/>
      </dsp:nvSpPr>
      <dsp:spPr>
        <a:xfrm>
          <a:off x="3400996" y="465174"/>
          <a:ext cx="3713607" cy="3713607"/>
        </a:xfrm>
        <a:custGeom>
          <a:avLst/>
          <a:gdLst/>
          <a:ahLst/>
          <a:cxnLst/>
          <a:rect l="0" t="0" r="0" b="0"/>
          <a:pathLst>
            <a:path>
              <a:moveTo>
                <a:pt x="2227101" y="3676309"/>
              </a:moveTo>
              <a:arcTo wR="1856803" hR="1856803" stAng="4709791" swAng="138041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B42C02-54C8-554E-8B1A-2E9E86D0ED44}">
      <dsp:nvSpPr>
        <dsp:cNvPr id="0" name=""/>
        <dsp:cNvSpPr/>
      </dsp:nvSpPr>
      <dsp:spPr>
        <a:xfrm>
          <a:off x="3452692" y="336025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smtClean="0"/>
            <a:t>Fulcrum</a:t>
          </a:r>
          <a:endParaRPr lang="en-US" sz="2100" kern="1200"/>
        </a:p>
      </dsp:txBody>
      <dsp:txXfrm>
        <a:off x="3497984" y="3405548"/>
        <a:ext cx="1336826" cy="837232"/>
      </dsp:txXfrm>
    </dsp:sp>
    <dsp:sp modelId="{2272DE11-7A16-E442-B88D-2E70299CBE00}">
      <dsp:nvSpPr>
        <dsp:cNvPr id="0" name=""/>
        <dsp:cNvSpPr/>
      </dsp:nvSpPr>
      <dsp:spPr>
        <a:xfrm>
          <a:off x="3400996" y="465174"/>
          <a:ext cx="3713607" cy="3713607"/>
        </a:xfrm>
        <a:custGeom>
          <a:avLst/>
          <a:gdLst/>
          <a:ahLst/>
          <a:cxnLst/>
          <a:rect l="0" t="0" r="0" b="0"/>
          <a:pathLst>
            <a:path>
              <a:moveTo>
                <a:pt x="310796" y="2885191"/>
              </a:moveTo>
              <a:arcTo wR="1856803" hR="1856803" stAng="8782115"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457D6FB-CBB4-1B4F-B40D-F886F0F09471}">
      <dsp:nvSpPr>
        <dsp:cNvPr id="0" name=""/>
        <dsp:cNvSpPr/>
      </dsp:nvSpPr>
      <dsp:spPr>
        <a:xfrm>
          <a:off x="2778169" y="128428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Vega (FUTURE)</a:t>
          </a:r>
          <a:endParaRPr lang="en-US" sz="2100" kern="1200" dirty="0"/>
        </a:p>
      </dsp:txBody>
      <dsp:txXfrm>
        <a:off x="2823461" y="1329578"/>
        <a:ext cx="1336826" cy="837232"/>
      </dsp:txXfrm>
    </dsp:sp>
    <dsp:sp modelId="{1564A708-BC1E-D048-8944-ABA52A67A900}">
      <dsp:nvSpPr>
        <dsp:cNvPr id="0" name=""/>
        <dsp:cNvSpPr/>
      </dsp:nvSpPr>
      <dsp:spPr>
        <a:xfrm>
          <a:off x="3400996" y="465174"/>
          <a:ext cx="3713607" cy="3713607"/>
        </a:xfrm>
        <a:custGeom>
          <a:avLst/>
          <a:gdLst/>
          <a:ahLst/>
          <a:cxnLst/>
          <a:rect l="0" t="0" r="0" b="0"/>
          <a:pathLst>
            <a:path>
              <a:moveTo>
                <a:pt x="323018" y="810274"/>
              </a:moveTo>
              <a:arcTo wR="1856803" hR="1856803" stAng="12858385"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Media</a:t>
          </a:r>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a:t>Book</a:t>
          </a:r>
        </a:p>
      </dsp:txBody>
      <dsp:txXfrm>
        <a:off x="7780501" y="2031575"/>
        <a:ext cx="1070136" cy="107013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98704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39580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127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61702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56682D-3868-4918-8107-8A04B343C80C}"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5050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56682D-3868-4918-8107-8A04B343C80C}"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28539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56682D-3868-4918-8107-8A04B343C80C}"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46053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56682D-3868-4918-8107-8A04B343C80C}" type="datetimeFigureOut">
              <a:rPr lang="en-US" smtClean="0"/>
              <a:t>6/1/17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2343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682D-3868-4918-8107-8A04B343C80C}"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17989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386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849157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682D-3868-4918-8107-8A04B343C80C}" type="datetimeFigureOut">
              <a:rPr lang="en-US" smtClean="0"/>
              <a:t>6/1/17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1249C-1D29-489C-9691-2DF2DC54E414}" type="slidenum">
              <a:rPr lang="en-US" smtClean="0"/>
              <a:t>‹#›</a:t>
            </a:fld>
            <a:endParaRPr lang="en-US"/>
          </a:p>
        </p:txBody>
      </p:sp>
    </p:spTree>
    <p:extLst>
      <p:ext uri="{BB962C8B-B14F-4D97-AF65-F5344CB8AC3E}">
        <p14:creationId xmlns:p14="http://schemas.microsoft.com/office/powerpoint/2010/main" val="429271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b.umich.edu/radical-responses-great-depression/" TargetMode="External"/><Relationship Id="rId4" Type="http://schemas.openxmlformats.org/officeDocument/2006/relationships/hyperlink" Target="https://www.lib.umich.edu/enchanting-ruin-tintern-abbey-romantic-tourism-wales/" TargetMode="External"/><Relationship Id="rId5" Type="http://schemas.openxmlformats.org/officeDocument/2006/relationships/hyperlink" Target="https://digital.library.illinois.edu/collections/810eac30-e3fb-012f-c5b6-0019b9e633c5-e" TargetMode="External"/><Relationship Id="rId1" Type="http://schemas.openxmlformats.org/officeDocument/2006/relationships/slideLayout" Target="../slideLayouts/slideLayout2.xml"/><Relationship Id="rId2" Type="http://schemas.openxmlformats.org/officeDocument/2006/relationships/hyperlink" Target="https://www.lib.umich.edu/diversity-desert/welcom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alar.usc.edu/anvc/the-art-bulletin/index" TargetMode="External"/><Relationship Id="rId4" Type="http://schemas.openxmlformats.org/officeDocument/2006/relationships/hyperlink" Target="http://scalar.usc.edu/works/growing-apart-a-political-history-of-american-inequality/index" TargetMode="External"/><Relationship Id="rId1" Type="http://schemas.openxmlformats.org/officeDocument/2006/relationships/slideLayout" Target="../slideLayouts/slideLayout2.xml"/><Relationship Id="rId2" Type="http://schemas.openxmlformats.org/officeDocument/2006/relationships/hyperlink" Target="http://scalar.usc.edu/work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alar.usc.edu/works" TargetMode="Externa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www.lib.umich.edu/radical-responses-great-depression/" TargetMode="External"/><Relationship Id="rId4" Type="http://schemas.openxmlformats.org/officeDocument/2006/relationships/hyperlink" Target="https://www.lib.umich.edu/enchanting-ruin-tintern-abbey-romantic-tourism-wales/" TargetMode="External"/><Relationship Id="rId5" Type="http://schemas.openxmlformats.org/officeDocument/2006/relationships/hyperlink" Target="https://digital.library.illinois.edu/collections/810eac30-e3fb-012f-c5b6-0019b9e633c5-e" TargetMode="External"/><Relationship Id="rId1" Type="http://schemas.openxmlformats.org/officeDocument/2006/relationships/slideLayout" Target="../slideLayouts/slideLayout2.xml"/><Relationship Id="rId2" Type="http://schemas.openxmlformats.org/officeDocument/2006/relationships/hyperlink" Target="https://www.lib.umich.edu/diversity-desert/welcome.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alar.usc.edu/works" TargetMode="External"/><Relationship Id="rId3" Type="http://schemas.openxmlformats.org/officeDocument/2006/relationships/hyperlink" Target="http://guides.library.illinois.edu/scala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tracy@illinois.edu" TargetMode="External"/><Relationship Id="rId3" Type="http://schemas.openxmlformats.org/officeDocument/2006/relationships/hyperlink" Target="mailto:green19@illinois.edu"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cmsimpact.org/fair-use/best-practices/fair-use-visual-arts" TargetMode="External"/><Relationship Id="rId4" Type="http://schemas.openxmlformats.org/officeDocument/2006/relationships/hyperlink" Target="https://copyright.columbia.edu/basics/fair-use/fair-use-checklist.html" TargetMode="External"/><Relationship Id="rId1" Type="http://schemas.openxmlformats.org/officeDocument/2006/relationships/slideLayout" Target="../slideLayouts/slideLayout2.xml"/><Relationship Id="rId2" Type="http://schemas.openxmlformats.org/officeDocument/2006/relationships/hyperlink" Target="http://www.cmsimpact.org/fair-use/best-practices/statement-fair-use-images-teaching-research-and-stud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Multimodal Publishing with Scalar</a:t>
            </a:r>
            <a:endParaRPr lang="en-US" dirty="0"/>
          </a:p>
        </p:txBody>
      </p:sp>
      <p:sp>
        <p:nvSpPr>
          <p:cNvPr id="3" name="Subtitle 2"/>
          <p:cNvSpPr>
            <a:spLocks noGrp="1"/>
          </p:cNvSpPr>
          <p:nvPr>
            <p:ph type="subTitle" idx="1"/>
          </p:nvPr>
        </p:nvSpPr>
        <p:spPr>
          <a:xfrm>
            <a:off x="3494314" y="91441"/>
            <a:ext cx="5203372" cy="1347394"/>
          </a:xfrm>
        </p:spPr>
        <p:txBody>
          <a:bodyPr>
            <a:normAutofit/>
          </a:bodyPr>
          <a:lstStyle/>
          <a:p>
            <a:endParaRPr lang="en-US" dirty="0"/>
          </a:p>
          <a:p>
            <a:r>
              <a:rPr lang="en-US" sz="2200" dirty="0" smtClean="0"/>
              <a:t>ARL Digital Scholarship Institute</a:t>
            </a:r>
          </a:p>
          <a:p>
            <a:r>
              <a:rPr lang="en-US" sz="2200" dirty="0" smtClean="0"/>
              <a:t>June 5-9, 2017</a:t>
            </a:r>
          </a:p>
          <a:p>
            <a:endParaRPr lang="en-US" dirty="0"/>
          </a:p>
        </p:txBody>
      </p:sp>
      <p:sp>
        <p:nvSpPr>
          <p:cNvPr id="4" name="TextBox 3"/>
          <p:cNvSpPr txBox="1"/>
          <p:nvPr/>
        </p:nvSpPr>
        <p:spPr>
          <a:xfrm>
            <a:off x="1158240" y="4650377"/>
            <a:ext cx="9875520" cy="707886"/>
          </a:xfrm>
          <a:prstGeom prst="rect">
            <a:avLst/>
          </a:prstGeom>
          <a:noFill/>
        </p:spPr>
        <p:txBody>
          <a:bodyPr wrap="square" rtlCol="0">
            <a:spAutoFit/>
          </a:bodyPr>
          <a:lstStyle/>
          <a:p>
            <a:pPr algn="ctr"/>
            <a:r>
              <a:rPr lang="en-US" sz="2000" dirty="0" smtClean="0"/>
              <a:t>Harriett Green, Head, Scholarly Communications and Publishing, University of Illinois</a:t>
            </a:r>
          </a:p>
          <a:p>
            <a:pPr algn="ctr"/>
            <a:r>
              <a:rPr lang="en-US" sz="2000" dirty="0" smtClean="0"/>
              <a:t>Dan Tracy, LIS and Research Services Librarian, University of Illinois</a:t>
            </a:r>
            <a:endParaRPr lang="en-US" sz="2000" dirty="0"/>
          </a:p>
        </p:txBody>
      </p:sp>
    </p:spTree>
    <p:extLst>
      <p:ext uri="{BB962C8B-B14F-4D97-AF65-F5344CB8AC3E}">
        <p14:creationId xmlns:p14="http://schemas.microsoft.com/office/powerpoint/2010/main" val="54637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Varying Degrees of Technical Difficulty</a:t>
            </a:r>
            <a:endParaRPr lang="en-US" dirty="0"/>
          </a:p>
        </p:txBody>
      </p:sp>
      <p:sp>
        <p:nvSpPr>
          <p:cNvPr id="3" name="Content Placeholder 2"/>
          <p:cNvSpPr>
            <a:spLocks noGrp="1"/>
          </p:cNvSpPr>
          <p:nvPr>
            <p:ph idx="1"/>
          </p:nvPr>
        </p:nvSpPr>
        <p:spPr/>
        <p:txBody>
          <a:bodyPr/>
          <a:lstStyle/>
          <a:p>
            <a:r>
              <a:rPr lang="en-US" dirty="0" smtClean="0"/>
              <a:t>Cloud / web-hosted </a:t>
            </a:r>
            <a:r>
              <a:rPr lang="en-US" dirty="0" smtClean="0"/>
              <a:t>platform? </a:t>
            </a:r>
            <a:endParaRPr lang="en-US" dirty="0" smtClean="0"/>
          </a:p>
          <a:p>
            <a:pPr lvl="1"/>
            <a:r>
              <a:rPr lang="en-US" dirty="0" smtClean="0"/>
              <a:t>ISSUES: </a:t>
            </a:r>
            <a:r>
              <a:rPr lang="en-US" dirty="0" smtClean="0"/>
              <a:t>relatively </a:t>
            </a:r>
            <a:r>
              <a:rPr lang="en-US" dirty="0" smtClean="0"/>
              <a:t>low overhead; technical difficulties dependent mainly on usability of author </a:t>
            </a:r>
            <a:r>
              <a:rPr lang="en-US" dirty="0" smtClean="0"/>
              <a:t>interface</a:t>
            </a:r>
            <a:r>
              <a:rPr lang="en-US" dirty="0"/>
              <a:t>.</a:t>
            </a:r>
            <a:endParaRPr lang="en-US" dirty="0" smtClean="0"/>
          </a:p>
          <a:p>
            <a:r>
              <a:rPr lang="en-US" dirty="0" smtClean="0"/>
              <a:t>Self-hosted open source </a:t>
            </a:r>
            <a:r>
              <a:rPr lang="en-US" dirty="0" smtClean="0"/>
              <a:t>platform? </a:t>
            </a:r>
          </a:p>
          <a:p>
            <a:pPr lvl="1"/>
            <a:r>
              <a:rPr lang="en-US" dirty="0" smtClean="0"/>
              <a:t>ISSUES:  Need web server space; technical support to install the software out of the box</a:t>
            </a:r>
            <a:endParaRPr lang="en-US" dirty="0" smtClean="0"/>
          </a:p>
          <a:p>
            <a:r>
              <a:rPr lang="en-US" dirty="0" smtClean="0"/>
              <a:t>Do </a:t>
            </a:r>
            <a:r>
              <a:rPr lang="en-US" dirty="0" smtClean="0"/>
              <a:t>you need modifications to an open source platform? </a:t>
            </a:r>
            <a:endParaRPr lang="en-US" dirty="0" smtClean="0"/>
          </a:p>
          <a:p>
            <a:pPr lvl="1"/>
            <a:r>
              <a:rPr lang="en-US" dirty="0" smtClean="0"/>
              <a:t>ISSUES:  N</a:t>
            </a:r>
            <a:r>
              <a:rPr lang="en-US" dirty="0" smtClean="0"/>
              <a:t>eed </a:t>
            </a:r>
            <a:r>
              <a:rPr lang="en-US" dirty="0" smtClean="0"/>
              <a:t>to hire a </a:t>
            </a:r>
            <a:r>
              <a:rPr lang="en-US" dirty="0" smtClean="0"/>
              <a:t>programmer to install and/or build plug ins </a:t>
            </a:r>
            <a:endParaRPr lang="en-US" dirty="0" smtClean="0"/>
          </a:p>
          <a:p>
            <a:r>
              <a:rPr lang="en-US" dirty="0" smtClean="0"/>
              <a:t>Do you need a hand-coded </a:t>
            </a:r>
            <a:r>
              <a:rPr lang="en-US" dirty="0" smtClean="0"/>
              <a:t>site?</a:t>
            </a:r>
          </a:p>
          <a:p>
            <a:pPr lvl="1"/>
            <a:r>
              <a:rPr lang="en-US" dirty="0" smtClean="0"/>
              <a:t>ISSUES:  Hire programmer and web designer to build the website</a:t>
            </a:r>
            <a:endParaRPr lang="en-US" dirty="0"/>
          </a:p>
        </p:txBody>
      </p:sp>
    </p:spTree>
    <p:extLst>
      <p:ext uri="{BB962C8B-B14F-4D97-AF65-F5344CB8AC3E}">
        <p14:creationId xmlns:p14="http://schemas.microsoft.com/office/powerpoint/2010/main" val="184285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Sustainability</a:t>
            </a:r>
            <a:endParaRPr lang="en-US" dirty="0"/>
          </a:p>
        </p:txBody>
      </p:sp>
      <p:sp>
        <p:nvSpPr>
          <p:cNvPr id="3" name="Content Placeholder 2"/>
          <p:cNvSpPr>
            <a:spLocks noGrp="1"/>
          </p:cNvSpPr>
          <p:nvPr>
            <p:ph idx="1"/>
          </p:nvPr>
        </p:nvSpPr>
        <p:spPr/>
        <p:txBody>
          <a:bodyPr/>
          <a:lstStyle/>
          <a:p>
            <a:r>
              <a:rPr lang="en-US" dirty="0" smtClean="0"/>
              <a:t>Who is responsible for updating/maintaining content?</a:t>
            </a:r>
          </a:p>
          <a:p>
            <a:pPr lvl="1"/>
            <a:r>
              <a:rPr lang="en-US" dirty="0" smtClean="0"/>
              <a:t>Static publication vs. publication involving content modifications or additions over time</a:t>
            </a:r>
          </a:p>
          <a:p>
            <a:pPr lvl="1"/>
            <a:r>
              <a:rPr lang="en-US" dirty="0" smtClean="0"/>
              <a:t>Minimal even for static publications: ensuring links continue to function, media works</a:t>
            </a:r>
          </a:p>
          <a:p>
            <a:r>
              <a:rPr lang="en-US" dirty="0" smtClean="0"/>
              <a:t>Who is responsible for storing the content?</a:t>
            </a:r>
          </a:p>
          <a:p>
            <a:r>
              <a:rPr lang="en-US" dirty="0" smtClean="0"/>
              <a:t>How long should it be available? Who will preserve it? Can it be preserved—or rather in what ways can it be preserved and in what ways can it not?</a:t>
            </a:r>
            <a:endParaRPr lang="en-US" dirty="0"/>
          </a:p>
        </p:txBody>
      </p:sp>
    </p:spTree>
    <p:extLst>
      <p:ext uri="{BB962C8B-B14F-4D97-AF65-F5344CB8AC3E}">
        <p14:creationId xmlns:p14="http://schemas.microsoft.com/office/powerpoint/2010/main" val="79470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Map Out a Multimodal Site for Scalar</a:t>
            </a:r>
            <a:endParaRPr lang="en-US" dirty="0"/>
          </a:p>
        </p:txBody>
      </p:sp>
      <p:sp>
        <p:nvSpPr>
          <p:cNvPr id="3" name="Content Placeholder 2"/>
          <p:cNvSpPr>
            <a:spLocks noGrp="1"/>
          </p:cNvSpPr>
          <p:nvPr>
            <p:ph idx="1"/>
          </p:nvPr>
        </p:nvSpPr>
        <p:spPr/>
        <p:txBody>
          <a:bodyPr/>
          <a:lstStyle/>
          <a:p>
            <a:r>
              <a:rPr lang="en-US" dirty="0" smtClean="0"/>
              <a:t>Browse through and select sample </a:t>
            </a:r>
            <a:r>
              <a:rPr lang="en-US" dirty="0" smtClean="0"/>
              <a:t>text and media content provided to plan out a site on a topic.</a:t>
            </a:r>
          </a:p>
          <a:p>
            <a:r>
              <a:rPr lang="en-US" dirty="0" smtClean="0"/>
              <a:t>Map out the structure of the site on the large tablet. Use smaller sticky notes to represent different types of content—different colors for different types of content (media, annotation, main body text).</a:t>
            </a:r>
          </a:p>
          <a:p>
            <a:pPr lvl="1"/>
            <a:r>
              <a:rPr lang="en-US" dirty="0" smtClean="0"/>
              <a:t>Represent distinct pages.</a:t>
            </a:r>
          </a:p>
          <a:p>
            <a:pPr lvl="1"/>
            <a:r>
              <a:rPr lang="en-US" dirty="0" smtClean="0"/>
              <a:t>Represent connections between pages.</a:t>
            </a:r>
          </a:p>
          <a:p>
            <a:endParaRPr lang="en-US" dirty="0"/>
          </a:p>
        </p:txBody>
      </p:sp>
    </p:spTree>
    <p:extLst>
      <p:ext uri="{BB962C8B-B14F-4D97-AF65-F5344CB8AC3E}">
        <p14:creationId xmlns:p14="http://schemas.microsoft.com/office/powerpoint/2010/main" val="1573020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Potential </a:t>
            </a:r>
            <a:r>
              <a:rPr lang="en-US" dirty="0" smtClean="0"/>
              <a:t>Sources for Data</a:t>
            </a:r>
            <a:endParaRPr lang="en-US" dirty="0"/>
          </a:p>
        </p:txBody>
      </p:sp>
      <p:sp>
        <p:nvSpPr>
          <p:cNvPr id="3" name="Content Placeholder 2"/>
          <p:cNvSpPr>
            <a:spLocks noGrp="1"/>
          </p:cNvSpPr>
          <p:nvPr>
            <p:ph idx="1"/>
          </p:nvPr>
        </p:nvSpPr>
        <p:spPr/>
        <p:txBody>
          <a:bodyPr/>
          <a:lstStyle/>
          <a:p>
            <a:r>
              <a:rPr lang="en-US" dirty="0" smtClean="0"/>
              <a:t>Diversity in the Desert: </a:t>
            </a:r>
            <a:r>
              <a:rPr lang="en-US" dirty="0" smtClean="0">
                <a:hlinkClick r:id="rId2"/>
              </a:rPr>
              <a:t>https</a:t>
            </a:r>
            <a:r>
              <a:rPr lang="en-US" dirty="0">
                <a:hlinkClick r:id="rId2"/>
              </a:rPr>
              <a:t>://</a:t>
            </a:r>
            <a:r>
              <a:rPr lang="en-US" dirty="0" smtClean="0">
                <a:hlinkClick r:id="rId2"/>
              </a:rPr>
              <a:t>www.lib.umich.edu/diversity-desert/welcome.html</a:t>
            </a:r>
            <a:endParaRPr lang="en-US" dirty="0" smtClean="0"/>
          </a:p>
          <a:p>
            <a:r>
              <a:rPr lang="en-US" dirty="0"/>
              <a:t>Radical Responses to the Great Depression: </a:t>
            </a:r>
            <a:r>
              <a:rPr lang="en-US" dirty="0" smtClean="0">
                <a:hlinkClick r:id="rId3"/>
              </a:rPr>
              <a:t>https</a:t>
            </a:r>
            <a:r>
              <a:rPr lang="en-US" dirty="0">
                <a:hlinkClick r:id="rId3"/>
              </a:rPr>
              <a:t>://www.lib.umich.edu/radical-responses-great-depression</a:t>
            </a:r>
            <a:r>
              <a:rPr lang="en-US" dirty="0" smtClean="0">
                <a:hlinkClick r:id="rId3"/>
              </a:rPr>
              <a:t>/</a:t>
            </a:r>
            <a:endParaRPr lang="en-US" dirty="0" smtClean="0"/>
          </a:p>
          <a:p>
            <a:r>
              <a:rPr lang="en-US" dirty="0" smtClean="0"/>
              <a:t>Enchanting Ruins: </a:t>
            </a:r>
            <a:r>
              <a:rPr lang="en-US" dirty="0" smtClean="0">
                <a:hlinkClick r:id="rId4"/>
              </a:rPr>
              <a:t>https</a:t>
            </a:r>
            <a:r>
              <a:rPr lang="en-US" dirty="0">
                <a:hlinkClick r:id="rId4"/>
              </a:rPr>
              <a:t>://www.lib.umich.edu/enchanting-ruin-tintern-abbey-romantic-tourism-wales</a:t>
            </a:r>
            <a:r>
              <a:rPr lang="en-US" dirty="0" smtClean="0">
                <a:hlinkClick r:id="rId4"/>
              </a:rPr>
              <a:t>/</a:t>
            </a:r>
            <a:endParaRPr lang="en-US" dirty="0" smtClean="0"/>
          </a:p>
          <a:p>
            <a:r>
              <a:rPr lang="en-US" dirty="0" smtClean="0"/>
              <a:t>Illinois Digital Collections: </a:t>
            </a:r>
            <a:r>
              <a:rPr lang="en-US" dirty="0" smtClean="0">
                <a:hlinkClick r:id="rId5"/>
              </a:rPr>
              <a:t>https</a:t>
            </a:r>
            <a:r>
              <a:rPr lang="en-US" dirty="0">
                <a:hlinkClick r:id="rId5"/>
              </a:rPr>
              <a:t>://</a:t>
            </a:r>
            <a:r>
              <a:rPr lang="en-US" dirty="0" smtClean="0">
                <a:hlinkClick r:id="rId5"/>
              </a:rPr>
              <a:t>digital.library.illinois.edu/collections/810eac30-e3fb-012f-c5b6-0019b9e633c5-e</a:t>
            </a:r>
            <a:r>
              <a:rPr lang="en-US" dirty="0" smtClean="0"/>
              <a:t> </a:t>
            </a:r>
            <a:endParaRPr lang="en-US" dirty="0"/>
          </a:p>
        </p:txBody>
      </p:sp>
    </p:spTree>
    <p:extLst>
      <p:ext uri="{BB962C8B-B14F-4D97-AF65-F5344CB8AC3E}">
        <p14:creationId xmlns:p14="http://schemas.microsoft.com/office/powerpoint/2010/main" val="1373717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What do you think about the possibilities and challenges of </a:t>
            </a:r>
            <a:r>
              <a:rPr lang="en-US" dirty="0" smtClean="0"/>
              <a:t>multi-modal publishing </a:t>
            </a:r>
            <a:r>
              <a:rPr lang="en-US" dirty="0" smtClean="0"/>
              <a:t>generally thus far?</a:t>
            </a:r>
            <a:endParaRPr lang="en-US" dirty="0" smtClean="0"/>
          </a:p>
          <a:p>
            <a:r>
              <a:rPr lang="en-US" dirty="0" smtClean="0"/>
              <a:t>Any </a:t>
            </a:r>
            <a:r>
              <a:rPr lang="en-US" dirty="0" smtClean="0"/>
              <a:t>questions about the </a:t>
            </a:r>
            <a:r>
              <a:rPr lang="en-US" dirty="0" smtClean="0"/>
              <a:t>process and tools for multi-modal publishing?</a:t>
            </a:r>
          </a:p>
          <a:p>
            <a:r>
              <a:rPr lang="en-US" dirty="0" smtClean="0"/>
              <a:t>Other </a:t>
            </a:r>
            <a:r>
              <a:rPr lang="en-US" dirty="0"/>
              <a:t>t</a:t>
            </a:r>
            <a:r>
              <a:rPr lang="en-US" dirty="0" smtClean="0"/>
              <a:t>houghts</a:t>
            </a:r>
            <a:r>
              <a:rPr lang="en-US" dirty="0" smtClean="0"/>
              <a:t>?</a:t>
            </a:r>
            <a:endParaRPr lang="en-US" dirty="0"/>
          </a:p>
        </p:txBody>
      </p:sp>
    </p:spTree>
    <p:extLst>
      <p:ext uri="{BB962C8B-B14F-4D97-AF65-F5344CB8AC3E}">
        <p14:creationId xmlns:p14="http://schemas.microsoft.com/office/powerpoint/2010/main" val="213596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a:xfrm>
            <a:off x="286871" y="1606363"/>
            <a:ext cx="4459941" cy="4875119"/>
          </a:xfrm>
        </p:spPr>
        <p:txBody>
          <a:bodyPr anchor="ctr"/>
          <a:lstStyle/>
          <a:p>
            <a:pPr marL="0" indent="0">
              <a:buNone/>
            </a:pPr>
            <a:r>
              <a:rPr lang="en-US" dirty="0" smtClean="0"/>
              <a:t>Please make sure your Scalar account is set up and activated before we return.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9" y="1500712"/>
            <a:ext cx="6203576" cy="3877235"/>
          </a:xfrm>
          <a:prstGeom prst="rect">
            <a:avLst/>
          </a:prstGeom>
        </p:spPr>
      </p:pic>
    </p:spTree>
    <p:extLst>
      <p:ext uri="{BB962C8B-B14F-4D97-AF65-F5344CB8AC3E}">
        <p14:creationId xmlns:p14="http://schemas.microsoft.com/office/powerpoint/2010/main" val="2379626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Scalar</a:t>
            </a:r>
            <a:endParaRPr lang="en-US" dirty="0"/>
          </a:p>
        </p:txBody>
      </p:sp>
      <p:sp>
        <p:nvSpPr>
          <p:cNvPr id="3" name="Subtitle 2"/>
          <p:cNvSpPr>
            <a:spLocks noGrp="1"/>
          </p:cNvSpPr>
          <p:nvPr>
            <p:ph type="subTitle" idx="1"/>
          </p:nvPr>
        </p:nvSpPr>
        <p:spPr/>
        <p:txBody>
          <a:bodyPr/>
          <a:lstStyle/>
          <a:p>
            <a:r>
              <a:rPr lang="en-US" dirty="0" smtClean="0"/>
              <a:t>Building a Multi-Modal Publishing Project</a:t>
            </a:r>
            <a:endParaRPr lang="en-US" dirty="0"/>
          </a:p>
        </p:txBody>
      </p:sp>
      <p:sp>
        <p:nvSpPr>
          <p:cNvPr id="4" name="Subtitle 2"/>
          <p:cNvSpPr txBox="1">
            <a:spLocks/>
          </p:cNvSpPr>
          <p:nvPr/>
        </p:nvSpPr>
        <p:spPr>
          <a:xfrm>
            <a:off x="3494314" y="91441"/>
            <a:ext cx="5203372" cy="12398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smtClean="0"/>
          </a:p>
          <a:p>
            <a:r>
              <a:rPr lang="en-US" sz="2200" dirty="0" smtClean="0"/>
              <a:t>ARL Digital Scholarship Institute</a:t>
            </a:r>
          </a:p>
          <a:p>
            <a:r>
              <a:rPr lang="en-US" sz="2200" dirty="0" smtClean="0"/>
              <a:t>June 5-9, 2017</a:t>
            </a:r>
          </a:p>
          <a:p>
            <a:endParaRPr lang="en-US" dirty="0"/>
          </a:p>
        </p:txBody>
      </p:sp>
    </p:spTree>
    <p:extLst>
      <p:ext uri="{BB962C8B-B14F-4D97-AF65-F5344CB8AC3E}">
        <p14:creationId xmlns:p14="http://schemas.microsoft.com/office/powerpoint/2010/main" val="99129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An Introduction</a:t>
            </a:r>
            <a:endParaRPr lang="en-US" dirty="0"/>
          </a:p>
        </p:txBody>
      </p:sp>
      <p:sp>
        <p:nvSpPr>
          <p:cNvPr id="3" name="Content Placeholder 2"/>
          <p:cNvSpPr>
            <a:spLocks noGrp="1"/>
          </p:cNvSpPr>
          <p:nvPr>
            <p:ph idx="1"/>
          </p:nvPr>
        </p:nvSpPr>
        <p:spPr/>
        <p:txBody>
          <a:bodyPr>
            <a:normAutofit/>
          </a:bodyPr>
          <a:lstStyle/>
          <a:p>
            <a:pPr marL="109728" indent="0" algn="ctr">
              <a:buNone/>
            </a:pPr>
            <a:r>
              <a:rPr lang="en-US" dirty="0" smtClean="0">
                <a:hlinkClick r:id="rId2"/>
              </a:rPr>
              <a:t>http</a:t>
            </a:r>
            <a:r>
              <a:rPr lang="en-US" dirty="0">
                <a:hlinkClick r:id="rId2"/>
              </a:rPr>
              <a:t>://scalar.usc.edu/works</a:t>
            </a:r>
            <a:r>
              <a:rPr lang="en-US" dirty="0"/>
              <a:t> </a:t>
            </a:r>
          </a:p>
          <a:p>
            <a:pPr marL="109728" indent="0" algn="ctr">
              <a:buNone/>
            </a:pPr>
            <a:endParaRPr lang="en-US" dirty="0" smtClean="0"/>
          </a:p>
          <a:p>
            <a:pPr marL="109728" indent="0">
              <a:buNone/>
            </a:pPr>
            <a:r>
              <a:rPr lang="en-US" dirty="0" smtClean="0"/>
              <a:t>EXAMPLE SITES:</a:t>
            </a:r>
            <a:endParaRPr lang="en-US" dirty="0"/>
          </a:p>
          <a:p>
            <a:r>
              <a:rPr lang="en-US" dirty="0">
                <a:hlinkClick r:id="rId3"/>
              </a:rPr>
              <a:t>http://freedoms-ring.org</a:t>
            </a:r>
            <a:r>
              <a:rPr lang="en-US" dirty="0" smtClean="0">
                <a:hlinkClick r:id=""/>
              </a:rPr>
              <a:t>/</a:t>
            </a:r>
          </a:p>
          <a:p>
            <a:r>
              <a:rPr lang="en-US" dirty="0" smtClean="0">
                <a:hlinkClick r:id=""/>
              </a:rPr>
              <a:t>http://scalar.usc.edu/anvc/the-art-bulletin/index</a:t>
            </a:r>
            <a:r>
              <a:rPr lang="en-US" dirty="0" smtClean="0"/>
              <a:t> </a:t>
            </a:r>
          </a:p>
          <a:p>
            <a:r>
              <a:rPr lang="en-US" dirty="0" smtClean="0">
                <a:hlinkClick r:id="rId4"/>
              </a:rPr>
              <a:t>http://scalar.usc.edu/works/growing-apart-a-political-history-of-american-inequality/index</a:t>
            </a:r>
            <a:r>
              <a:rPr lang="en-US" dirty="0" smtClean="0"/>
              <a:t> </a:t>
            </a:r>
            <a:endParaRPr lang="en-US" dirty="0"/>
          </a:p>
          <a:p>
            <a:pPr marL="109728" indent="0">
              <a:buNone/>
            </a:pPr>
            <a:endParaRPr lang="en-US" dirty="0" smtClean="0"/>
          </a:p>
          <a:p>
            <a:endParaRPr lang="en-US" dirty="0"/>
          </a:p>
        </p:txBody>
      </p:sp>
    </p:spTree>
    <p:extLst>
      <p:ext uri="{BB962C8B-B14F-4D97-AF65-F5344CB8AC3E}">
        <p14:creationId xmlns:p14="http://schemas.microsoft.com/office/powerpoint/2010/main" val="17925074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Set Up</a:t>
            </a:r>
            <a:endParaRPr lang="en-US" dirty="0"/>
          </a:p>
        </p:txBody>
      </p:sp>
      <p:sp>
        <p:nvSpPr>
          <p:cNvPr id="3" name="Content Placeholder 2"/>
          <p:cNvSpPr>
            <a:spLocks noGrp="1"/>
          </p:cNvSpPr>
          <p:nvPr>
            <p:ph sz="half" idx="1"/>
          </p:nvPr>
        </p:nvSpPr>
        <p:spPr/>
        <p:txBody>
          <a:bodyPr/>
          <a:lstStyle/>
          <a:p>
            <a:pPr marL="109728" indent="0">
              <a:buNone/>
            </a:pPr>
            <a:r>
              <a:rPr lang="en-US" dirty="0" smtClean="0"/>
              <a:t>Start using it at: </a:t>
            </a:r>
            <a:r>
              <a:rPr lang="en-US" dirty="0" smtClean="0">
                <a:hlinkClick r:id="rId2"/>
              </a:rPr>
              <a:t>http://scalar.usc.edu/works</a:t>
            </a:r>
            <a:r>
              <a:rPr lang="en-US" dirty="0" smtClean="0"/>
              <a:t> </a:t>
            </a:r>
          </a:p>
          <a:p>
            <a:pPr marL="109728" indent="0">
              <a:buNone/>
            </a:pPr>
            <a:endParaRPr lang="en-US" dirty="0" smtClean="0"/>
          </a:p>
          <a:p>
            <a:r>
              <a:rPr lang="en-US" dirty="0" smtClean="0"/>
              <a:t>Click “Register”</a:t>
            </a:r>
          </a:p>
          <a:p>
            <a:r>
              <a:rPr lang="en-US" dirty="0" smtClean="0"/>
              <a:t>Confirm </a:t>
            </a:r>
            <a:r>
              <a:rPr lang="en-US" dirty="0" smtClean="0"/>
              <a:t>in your </a:t>
            </a:r>
            <a:r>
              <a:rPr lang="en-US" dirty="0" smtClean="0"/>
              <a:t>email</a:t>
            </a:r>
          </a:p>
          <a:p>
            <a:r>
              <a:rPr lang="en-US" dirty="0" smtClean="0"/>
              <a:t>Go back and log in</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276908"/>
            <a:ext cx="5181600" cy="1448771"/>
          </a:xfrm>
        </p:spPr>
      </p:pic>
    </p:spTree>
    <p:extLst>
      <p:ext uri="{BB962C8B-B14F-4D97-AF65-F5344CB8AC3E}">
        <p14:creationId xmlns:p14="http://schemas.microsoft.com/office/powerpoint/2010/main" val="194211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Scalar</a:t>
            </a:r>
            <a:endParaRPr lang="en-US" dirty="0"/>
          </a:p>
        </p:txBody>
      </p:sp>
      <p:sp>
        <p:nvSpPr>
          <p:cNvPr id="3" name="Content Placeholder 2"/>
          <p:cNvSpPr>
            <a:spLocks noGrp="1"/>
          </p:cNvSpPr>
          <p:nvPr>
            <p:ph idx="1"/>
          </p:nvPr>
        </p:nvSpPr>
        <p:spPr/>
        <p:txBody>
          <a:bodyPr>
            <a:normAutofit/>
          </a:bodyPr>
          <a:lstStyle/>
          <a:p>
            <a:r>
              <a:rPr lang="en-US" dirty="0" smtClean="0"/>
              <a:t>Multimedia integration with text.</a:t>
            </a:r>
          </a:p>
          <a:p>
            <a:r>
              <a:rPr lang="en-US" dirty="0" smtClean="0"/>
              <a:t>Annotation of media.</a:t>
            </a:r>
          </a:p>
          <a:p>
            <a:r>
              <a:rPr lang="en-US" dirty="0" smtClean="0"/>
              <a:t>Creating “paths” through content for readers, supplemented by other ways of interlinking content like tags.</a:t>
            </a:r>
          </a:p>
          <a:p>
            <a:r>
              <a:rPr lang="en-US" dirty="0" smtClean="0"/>
              <a:t>Relatively easy to do these things “Out of the Box” without hiring a graphic designer, web developer, programmer, etc.—though if you could use those people to make something more elaborate.</a:t>
            </a:r>
          </a:p>
          <a:p>
            <a:r>
              <a:rPr lang="en-US" dirty="0" smtClean="0"/>
              <a:t>Flexibility.</a:t>
            </a:r>
            <a:endParaRPr lang="en-US" dirty="0"/>
          </a:p>
        </p:txBody>
      </p:sp>
    </p:spTree>
    <p:extLst>
      <p:ext uri="{BB962C8B-B14F-4D97-AF65-F5344CB8AC3E}">
        <p14:creationId xmlns:p14="http://schemas.microsoft.com/office/powerpoint/2010/main" val="24175412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Multimodal Publishing?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do we mean by multimodal publishing?</a:t>
            </a:r>
          </a:p>
          <a:p>
            <a:pPr lvl="1"/>
            <a:r>
              <a:rPr lang="en-US" dirty="0" smtClean="0"/>
              <a:t>Digital publications that bring together text with images, video, other media</a:t>
            </a:r>
            <a:r>
              <a:rPr lang="mr-IN" dirty="0" smtClean="0"/>
              <a:t>…</a:t>
            </a:r>
            <a:endParaRPr lang="en-US" dirty="0"/>
          </a:p>
          <a:p>
            <a:pPr lvl="1"/>
            <a:r>
              <a:rPr lang="en-US" dirty="0" smtClean="0"/>
              <a:t>…that provide different ways for readers to engage with or navigate the content.</a:t>
            </a:r>
          </a:p>
        </p:txBody>
      </p:sp>
      <p:sp>
        <p:nvSpPr>
          <p:cNvPr id="4" name="Rectangle 3"/>
          <p:cNvSpPr/>
          <p:nvPr/>
        </p:nvSpPr>
        <p:spPr>
          <a:xfrm>
            <a:off x="1573306" y="3467598"/>
            <a:ext cx="9628093" cy="3046988"/>
          </a:xfrm>
          <a:prstGeom prst="rect">
            <a:avLst/>
          </a:prstGeom>
        </p:spPr>
        <p:txBody>
          <a:bodyPr wrap="square">
            <a:spAutoFit/>
          </a:bodyPr>
          <a:lstStyle/>
          <a:p>
            <a:r>
              <a:rPr lang="en-US" sz="2400" i="1" dirty="0"/>
              <a:t>”Multimedia scholarship, although it encompasses many forms, might best be understood as work that refuses the print-digital binary. It is by definition beyond print, even while text often remains a crucial element of such work. It typically includes the following elements: multiple media(text, sound, image, moving images), user interactivity, a networked or database structure, nonlinear components, and a heightened attention to aspects of design, aesthetics, or form.”</a:t>
            </a:r>
          </a:p>
          <a:p>
            <a:r>
              <a:rPr lang="en-US" sz="2400" b="1" i="1" dirty="0"/>
              <a:t>McPherson and Anderson</a:t>
            </a:r>
          </a:p>
        </p:txBody>
      </p:sp>
    </p:spTree>
    <p:extLst>
      <p:ext uri="{BB962C8B-B14F-4D97-AF65-F5344CB8AC3E}">
        <p14:creationId xmlns:p14="http://schemas.microsoft.com/office/powerpoint/2010/main" val="1916212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Multimedia Support: Copyright</a:t>
            </a:r>
            <a:endParaRPr lang="en-US" dirty="0"/>
          </a:p>
        </p:txBody>
      </p:sp>
      <p:sp>
        <p:nvSpPr>
          <p:cNvPr id="3" name="Content Placeholder 2"/>
          <p:cNvSpPr>
            <a:spLocks noGrp="1"/>
          </p:cNvSpPr>
          <p:nvPr>
            <p:ph idx="1"/>
          </p:nvPr>
        </p:nvSpPr>
        <p:spPr/>
        <p:txBody>
          <a:bodyPr/>
          <a:lstStyle/>
          <a:p>
            <a:r>
              <a:rPr lang="en-US" dirty="0" smtClean="0"/>
              <a:t>Intentional support for integration of multimedia in ways that meets fair use criteria if the material is copyrighted and you have a fair use case.</a:t>
            </a:r>
          </a:p>
          <a:p>
            <a:r>
              <a:rPr lang="en-US" dirty="0" smtClean="0"/>
              <a:t>Rights issues review</a:t>
            </a:r>
          </a:p>
          <a:p>
            <a:pPr lvl="1"/>
            <a:r>
              <a:rPr lang="en-US" dirty="0" smtClean="0"/>
              <a:t>Public Domain</a:t>
            </a:r>
          </a:p>
          <a:p>
            <a:pPr lvl="1"/>
            <a:r>
              <a:rPr lang="en-US" dirty="0" smtClean="0"/>
              <a:t>Licensed for re-use (Creative Commons or otherwise)</a:t>
            </a:r>
          </a:p>
          <a:p>
            <a:pPr lvl="1"/>
            <a:r>
              <a:rPr lang="en-US" dirty="0" smtClean="0"/>
              <a:t>Fair use of copyright-protected works</a:t>
            </a:r>
            <a:endParaRPr lang="en-US" dirty="0"/>
          </a:p>
        </p:txBody>
      </p:sp>
    </p:spTree>
    <p:extLst>
      <p:ext uri="{BB962C8B-B14F-4D97-AF65-F5344CB8AC3E}">
        <p14:creationId xmlns:p14="http://schemas.microsoft.com/office/powerpoint/2010/main" val="494713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Site Planning</a:t>
            </a:r>
            <a:endParaRPr lang="en-US" dirty="0"/>
          </a:p>
        </p:txBody>
      </p:sp>
      <p:sp>
        <p:nvSpPr>
          <p:cNvPr id="3" name="Content Placeholder 2"/>
          <p:cNvSpPr>
            <a:spLocks noGrp="1"/>
          </p:cNvSpPr>
          <p:nvPr>
            <p:ph idx="1"/>
          </p:nvPr>
        </p:nvSpPr>
        <p:spPr/>
        <p:txBody>
          <a:bodyPr>
            <a:normAutofit/>
          </a:bodyPr>
          <a:lstStyle/>
          <a:p>
            <a:pPr marL="630936" lvl="2" indent="0">
              <a:buNone/>
            </a:pPr>
            <a:endParaRPr lang="en-US" sz="2400" dirty="0"/>
          </a:p>
          <a:p>
            <a:r>
              <a:rPr lang="en-US" dirty="0" smtClean="0"/>
              <a:t> </a:t>
            </a:r>
            <a:r>
              <a:rPr lang="en-US" dirty="0"/>
              <a:t>What are the primary goals of my website?</a:t>
            </a:r>
          </a:p>
          <a:p>
            <a:r>
              <a:rPr lang="en-US" dirty="0"/>
              <a:t>Who are the primary and secondary audiences?</a:t>
            </a:r>
          </a:p>
          <a:p>
            <a:r>
              <a:rPr lang="en-US" dirty="0"/>
              <a:t>What sections will the site include?</a:t>
            </a:r>
          </a:p>
          <a:p>
            <a:r>
              <a:rPr lang="en-US" dirty="0"/>
              <a:t>What will I do with the items on this website?</a:t>
            </a:r>
            <a:endParaRPr lang="en-US" dirty="0" smtClean="0"/>
          </a:p>
          <a:p>
            <a:endParaRPr lang="en-US" dirty="0" smtClean="0"/>
          </a:p>
          <a:p>
            <a:endParaRPr lang="en-US" dirty="0"/>
          </a:p>
        </p:txBody>
      </p:sp>
    </p:spTree>
    <p:extLst>
      <p:ext uri="{BB962C8B-B14F-4D97-AF65-F5344CB8AC3E}">
        <p14:creationId xmlns:p14="http://schemas.microsoft.com/office/powerpoint/2010/main" val="372363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Productive workflow in Scalar?</a:t>
            </a:r>
            <a:endParaRPr lang="en-US" dirty="0"/>
          </a:p>
        </p:txBody>
      </p:sp>
      <p:pic>
        <p:nvPicPr>
          <p:cNvPr id="4" name="Content Placeholder 3"/>
          <p:cNvPicPr>
            <a:picLocks noGrp="1" noChangeAspect="1"/>
          </p:cNvPicPr>
          <p:nvPr>
            <p:ph idx="1"/>
          </p:nvPr>
        </p:nvPicPr>
        <p:blipFill>
          <a:blip r:embed="rId2"/>
          <a:stretch>
            <a:fillRect/>
          </a:stretch>
        </p:blipFill>
        <p:spPr>
          <a:xfrm>
            <a:off x="2120497" y="1825625"/>
            <a:ext cx="7951005" cy="4351338"/>
          </a:xfrm>
          <a:prstGeom prst="rect">
            <a:avLst/>
          </a:prstGeom>
        </p:spPr>
      </p:pic>
      <p:sp>
        <p:nvSpPr>
          <p:cNvPr id="5" name="TextBox 4"/>
          <p:cNvSpPr txBox="1"/>
          <p:nvPr/>
        </p:nvSpPr>
        <p:spPr>
          <a:xfrm>
            <a:off x="2279561" y="6176963"/>
            <a:ext cx="3593205" cy="369332"/>
          </a:xfrm>
          <a:prstGeom prst="rect">
            <a:avLst/>
          </a:prstGeom>
          <a:noFill/>
        </p:spPr>
        <p:txBody>
          <a:bodyPr wrap="square" rtlCol="0">
            <a:spAutoFit/>
          </a:bodyPr>
          <a:lstStyle/>
          <a:p>
            <a:r>
              <a:rPr lang="en-US" dirty="0" smtClean="0"/>
              <a:t>By Dan Tracy</a:t>
            </a:r>
            <a:endParaRPr lang="en-US" dirty="0"/>
          </a:p>
        </p:txBody>
      </p:sp>
    </p:spTree>
    <p:extLst>
      <p:ext uri="{BB962C8B-B14F-4D97-AF65-F5344CB8AC3E}">
        <p14:creationId xmlns:p14="http://schemas.microsoft.com/office/powerpoint/2010/main" val="182542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Sources for Data</a:t>
            </a:r>
            <a:endParaRPr lang="en-US" dirty="0"/>
          </a:p>
        </p:txBody>
      </p:sp>
      <p:sp>
        <p:nvSpPr>
          <p:cNvPr id="3" name="Content Placeholder 2"/>
          <p:cNvSpPr>
            <a:spLocks noGrp="1"/>
          </p:cNvSpPr>
          <p:nvPr>
            <p:ph idx="1"/>
          </p:nvPr>
        </p:nvSpPr>
        <p:spPr/>
        <p:txBody>
          <a:bodyPr/>
          <a:lstStyle/>
          <a:p>
            <a:r>
              <a:rPr lang="en-US" dirty="0" smtClean="0"/>
              <a:t>Diversity in the Desert: </a:t>
            </a:r>
            <a:r>
              <a:rPr lang="en-US" dirty="0" smtClean="0">
                <a:hlinkClick r:id="rId2"/>
              </a:rPr>
              <a:t>https</a:t>
            </a:r>
            <a:r>
              <a:rPr lang="en-US" dirty="0">
                <a:hlinkClick r:id="rId2"/>
              </a:rPr>
              <a:t>://</a:t>
            </a:r>
            <a:r>
              <a:rPr lang="en-US" dirty="0" smtClean="0">
                <a:hlinkClick r:id="rId2"/>
              </a:rPr>
              <a:t>www.lib.umich.edu/diversity-desert/welcome.html</a:t>
            </a:r>
            <a:endParaRPr lang="en-US" dirty="0" smtClean="0"/>
          </a:p>
          <a:p>
            <a:r>
              <a:rPr lang="en-US" dirty="0"/>
              <a:t>Radical Responses to the Great Depression: </a:t>
            </a:r>
            <a:r>
              <a:rPr lang="en-US" dirty="0" smtClean="0">
                <a:hlinkClick r:id="rId3"/>
              </a:rPr>
              <a:t>https</a:t>
            </a:r>
            <a:r>
              <a:rPr lang="en-US" dirty="0">
                <a:hlinkClick r:id="rId3"/>
              </a:rPr>
              <a:t>://www.lib.umich.edu/radical-responses-great-depression</a:t>
            </a:r>
            <a:r>
              <a:rPr lang="en-US" dirty="0" smtClean="0">
                <a:hlinkClick r:id="rId3"/>
              </a:rPr>
              <a:t>/</a:t>
            </a:r>
            <a:endParaRPr lang="en-US" dirty="0" smtClean="0"/>
          </a:p>
          <a:p>
            <a:r>
              <a:rPr lang="en-US" dirty="0" smtClean="0"/>
              <a:t>Enchanting Ruins: </a:t>
            </a:r>
            <a:r>
              <a:rPr lang="en-US" dirty="0" smtClean="0">
                <a:hlinkClick r:id="rId4"/>
              </a:rPr>
              <a:t>https</a:t>
            </a:r>
            <a:r>
              <a:rPr lang="en-US" dirty="0">
                <a:hlinkClick r:id="rId4"/>
              </a:rPr>
              <a:t>://www.lib.umich.edu/enchanting-ruin-tintern-abbey-romantic-tourism-wales</a:t>
            </a:r>
            <a:r>
              <a:rPr lang="en-US" dirty="0" smtClean="0">
                <a:hlinkClick r:id="rId4"/>
              </a:rPr>
              <a:t>/</a:t>
            </a:r>
            <a:endParaRPr lang="en-US" dirty="0" smtClean="0"/>
          </a:p>
          <a:p>
            <a:r>
              <a:rPr lang="en-US" dirty="0" smtClean="0"/>
              <a:t>Illinois Digital Collections: </a:t>
            </a:r>
            <a:r>
              <a:rPr lang="en-US" dirty="0" smtClean="0">
                <a:hlinkClick r:id="rId5"/>
              </a:rPr>
              <a:t>https</a:t>
            </a:r>
            <a:r>
              <a:rPr lang="en-US" dirty="0">
                <a:hlinkClick r:id="rId5"/>
              </a:rPr>
              <a:t>://</a:t>
            </a:r>
            <a:r>
              <a:rPr lang="en-US" dirty="0" smtClean="0">
                <a:hlinkClick r:id="rId5"/>
              </a:rPr>
              <a:t>digital.library.illinois.edu/collections/810eac30-e3fb-012f-c5b6-0019b9e633c5-e</a:t>
            </a:r>
            <a:r>
              <a:rPr lang="en-US" dirty="0" smtClean="0"/>
              <a:t> </a:t>
            </a:r>
            <a:endParaRPr lang="en-US" dirty="0"/>
          </a:p>
        </p:txBody>
      </p:sp>
    </p:spTree>
    <p:extLst>
      <p:ext uri="{BB962C8B-B14F-4D97-AF65-F5344CB8AC3E}">
        <p14:creationId xmlns:p14="http://schemas.microsoft.com/office/powerpoint/2010/main" val="864728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Dashboard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99443"/>
            <a:ext cx="10515600" cy="1003701"/>
          </a:xfrm>
        </p:spPr>
      </p:pic>
    </p:spTree>
    <p:extLst>
      <p:ext uri="{BB962C8B-B14F-4D97-AF65-F5344CB8AC3E}">
        <p14:creationId xmlns:p14="http://schemas.microsoft.com/office/powerpoint/2010/main" val="1351621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Upload media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2434"/>
            <a:ext cx="10515600" cy="4037720"/>
          </a:xfrm>
        </p:spPr>
      </p:pic>
    </p:spTree>
    <p:extLst>
      <p:ext uri="{BB962C8B-B14F-4D97-AF65-F5344CB8AC3E}">
        <p14:creationId xmlns:p14="http://schemas.microsoft.com/office/powerpoint/2010/main" val="3527397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Options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172" y="1825625"/>
            <a:ext cx="4185655" cy="4351338"/>
          </a:xfrm>
        </p:spPr>
      </p:pic>
    </p:spTree>
    <p:extLst>
      <p:ext uri="{BB962C8B-B14F-4D97-AF65-F5344CB8AC3E}">
        <p14:creationId xmlns:p14="http://schemas.microsoft.com/office/powerpoint/2010/main" val="180560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Use Media In Scalar: Commentary/Critique</a:t>
            </a:r>
            <a:endParaRPr lang="en-US" dirty="0"/>
          </a:p>
        </p:txBody>
      </p:sp>
      <p:pic>
        <p:nvPicPr>
          <p:cNvPr id="3" name="Picture 2"/>
          <p:cNvPicPr>
            <a:picLocks noChangeAspect="1"/>
          </p:cNvPicPr>
          <p:nvPr/>
        </p:nvPicPr>
        <p:blipFill>
          <a:blip r:embed="rId2"/>
          <a:stretch>
            <a:fillRect/>
          </a:stretch>
        </p:blipFill>
        <p:spPr>
          <a:xfrm>
            <a:off x="1597329" y="2137257"/>
            <a:ext cx="8997343" cy="4093423"/>
          </a:xfrm>
          <a:prstGeom prst="rect">
            <a:avLst/>
          </a:prstGeom>
        </p:spPr>
      </p:pic>
    </p:spTree>
    <p:extLst>
      <p:ext uri="{BB962C8B-B14F-4D97-AF65-F5344CB8AC3E}">
        <p14:creationId xmlns:p14="http://schemas.microsoft.com/office/powerpoint/2010/main" val="243415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a:t>
            </a:r>
            <a:r>
              <a:rPr lang="en-US" dirty="0" smtClean="0"/>
              <a:t>Include the Original Text</a:t>
            </a:r>
            <a:endParaRPr lang="en-US" dirty="0"/>
          </a:p>
        </p:txBody>
      </p:sp>
      <p:pic>
        <p:nvPicPr>
          <p:cNvPr id="3" name="Picture 2"/>
          <p:cNvPicPr>
            <a:picLocks noChangeAspect="1"/>
          </p:cNvPicPr>
          <p:nvPr/>
        </p:nvPicPr>
        <p:blipFill>
          <a:blip r:embed="rId2"/>
          <a:stretch>
            <a:fillRect/>
          </a:stretch>
        </p:blipFill>
        <p:spPr>
          <a:xfrm>
            <a:off x="2152651" y="1545218"/>
            <a:ext cx="4542839" cy="3099519"/>
          </a:xfrm>
          <a:prstGeom prst="rect">
            <a:avLst/>
          </a:prstGeom>
        </p:spPr>
      </p:pic>
      <p:pic>
        <p:nvPicPr>
          <p:cNvPr id="4" name="Picture 3"/>
          <p:cNvPicPr>
            <a:picLocks noChangeAspect="1"/>
          </p:cNvPicPr>
          <p:nvPr/>
        </p:nvPicPr>
        <p:blipFill>
          <a:blip r:embed="rId3"/>
          <a:stretch>
            <a:fillRect/>
          </a:stretch>
        </p:blipFill>
        <p:spPr>
          <a:xfrm>
            <a:off x="5697280" y="3746542"/>
            <a:ext cx="4970721" cy="2765347"/>
          </a:xfrm>
          <a:prstGeom prst="rect">
            <a:avLst/>
          </a:prstGeom>
        </p:spPr>
      </p:pic>
    </p:spTree>
    <p:extLst>
      <p:ext uri="{BB962C8B-B14F-4D97-AF65-F5344CB8AC3E}">
        <p14:creationId xmlns:p14="http://schemas.microsoft.com/office/powerpoint/2010/main" val="823407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a:t>
            </a:r>
            <a:r>
              <a:rPr lang="en-US" dirty="0" smtClean="0"/>
              <a:t>: Annotation</a:t>
            </a:r>
            <a:endParaRPr lang="en-US" dirty="0"/>
          </a:p>
        </p:txBody>
      </p:sp>
      <p:pic>
        <p:nvPicPr>
          <p:cNvPr id="4" name="Picture 3"/>
          <p:cNvPicPr>
            <a:picLocks noChangeAspect="1"/>
          </p:cNvPicPr>
          <p:nvPr/>
        </p:nvPicPr>
        <p:blipFill>
          <a:blip r:embed="rId2"/>
          <a:stretch>
            <a:fillRect/>
          </a:stretch>
        </p:blipFill>
        <p:spPr>
          <a:xfrm>
            <a:off x="5387193" y="1190626"/>
            <a:ext cx="4276725" cy="5667375"/>
          </a:xfrm>
          <a:prstGeom prst="rect">
            <a:avLst/>
          </a:prstGeom>
        </p:spPr>
      </p:pic>
      <p:sp>
        <p:nvSpPr>
          <p:cNvPr id="5" name="TextBox 4"/>
          <p:cNvSpPr txBox="1"/>
          <p:nvPr/>
        </p:nvSpPr>
        <p:spPr>
          <a:xfrm>
            <a:off x="2152651" y="5331854"/>
            <a:ext cx="2539553" cy="1200329"/>
          </a:xfrm>
          <a:prstGeom prst="rect">
            <a:avLst/>
          </a:prstGeom>
          <a:noFill/>
        </p:spPr>
        <p:txBody>
          <a:bodyPr wrap="square" rtlCol="0">
            <a:spAutoFit/>
          </a:bodyPr>
          <a:lstStyle/>
          <a:p>
            <a:r>
              <a:rPr lang="en-US" dirty="0"/>
              <a:t>*“Scholarship” in this annotation totally made up for example purposes!</a:t>
            </a:r>
          </a:p>
        </p:txBody>
      </p:sp>
    </p:spTree>
    <p:extLst>
      <p:ext uri="{BB962C8B-B14F-4D97-AF65-F5344CB8AC3E}">
        <p14:creationId xmlns:p14="http://schemas.microsoft.com/office/powerpoint/2010/main" val="541058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Multi-Modal Publishing Entail?</a:t>
            </a:r>
            <a:endParaRPr lang="en-US" dirty="0"/>
          </a:p>
        </p:txBody>
      </p:sp>
      <p:sp>
        <p:nvSpPr>
          <p:cNvPr id="3" name="Content Placeholder 2"/>
          <p:cNvSpPr>
            <a:spLocks noGrp="1"/>
          </p:cNvSpPr>
          <p:nvPr>
            <p:ph idx="1"/>
          </p:nvPr>
        </p:nvSpPr>
        <p:spPr/>
        <p:txBody>
          <a:bodyPr/>
          <a:lstStyle/>
          <a:p>
            <a:r>
              <a:rPr lang="en-US" dirty="0"/>
              <a:t>For scholarship, it enables integration of multimedia evidence in ways not possible in print scholarship and also provides the audience with ways to engage that media</a:t>
            </a:r>
            <a:r>
              <a:rPr lang="en-US" dirty="0" smtClean="0"/>
              <a:t>.</a:t>
            </a:r>
            <a:endParaRPr lang="en-US" dirty="0"/>
          </a:p>
          <a:p>
            <a:r>
              <a:rPr lang="en-US" dirty="0"/>
              <a:t>Related terms: scholarly multimedia, web </a:t>
            </a:r>
            <a:r>
              <a:rPr lang="en-US" dirty="0" smtClean="0"/>
              <a:t>texts, hypertext</a:t>
            </a:r>
            <a:endParaRPr lang="en-US" dirty="0"/>
          </a:p>
          <a:p>
            <a:r>
              <a:rPr lang="en-US" dirty="0" smtClean="0"/>
              <a:t>Comparative forms:  Exhibits </a:t>
            </a:r>
            <a:r>
              <a:rPr lang="en-US" dirty="0"/>
              <a:t>(covered in </a:t>
            </a:r>
            <a:r>
              <a:rPr lang="en-US" dirty="0" err="1"/>
              <a:t>Omeka</a:t>
            </a:r>
            <a:r>
              <a:rPr lang="en-US" dirty="0"/>
              <a:t> session), </a:t>
            </a:r>
            <a:r>
              <a:rPr lang="en-US" dirty="0" smtClean="0"/>
              <a:t>Digital / critical </a:t>
            </a:r>
            <a:r>
              <a:rPr lang="en-US" dirty="0" smtClean="0"/>
              <a:t>editions, HTML websites</a:t>
            </a:r>
            <a:endParaRPr lang="en-US" dirty="0"/>
          </a:p>
        </p:txBody>
      </p:sp>
    </p:spTree>
    <p:extLst>
      <p:ext uri="{BB962C8B-B14F-4D97-AF65-F5344CB8AC3E}">
        <p14:creationId xmlns:p14="http://schemas.microsoft.com/office/powerpoint/2010/main" val="29375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a:t>
            </a:r>
            <a:r>
              <a:rPr lang="en-US" dirty="0" smtClean="0"/>
              <a:t>Scalar: Illustration</a:t>
            </a:r>
            <a:endParaRPr lang="en-US" dirty="0"/>
          </a:p>
        </p:txBody>
      </p:sp>
      <p:pic>
        <p:nvPicPr>
          <p:cNvPr id="3" name="Picture 2"/>
          <p:cNvPicPr>
            <a:picLocks noChangeAspect="1"/>
          </p:cNvPicPr>
          <p:nvPr/>
        </p:nvPicPr>
        <p:blipFill>
          <a:blip r:embed="rId2"/>
          <a:stretch>
            <a:fillRect/>
          </a:stretch>
        </p:blipFill>
        <p:spPr>
          <a:xfrm>
            <a:off x="1809967" y="1905451"/>
            <a:ext cx="8572067" cy="4098762"/>
          </a:xfrm>
          <a:prstGeom prst="rect">
            <a:avLst/>
          </a:prstGeom>
        </p:spPr>
      </p:pic>
    </p:spTree>
    <p:extLst>
      <p:ext uri="{BB962C8B-B14F-4D97-AF65-F5344CB8AC3E}">
        <p14:creationId xmlns:p14="http://schemas.microsoft.com/office/powerpoint/2010/main" val="21895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a:t>
            </a:r>
            <a:r>
              <a:rPr lang="en-US" dirty="0" smtClean="0"/>
              <a:t>Scalar: Background</a:t>
            </a:r>
            <a:endParaRPr lang="en-US" dirty="0"/>
          </a:p>
        </p:txBody>
      </p:sp>
      <p:pic>
        <p:nvPicPr>
          <p:cNvPr id="3" name="Picture 2"/>
          <p:cNvPicPr>
            <a:picLocks noChangeAspect="1"/>
          </p:cNvPicPr>
          <p:nvPr/>
        </p:nvPicPr>
        <p:blipFill>
          <a:blip r:embed="rId2"/>
          <a:stretch>
            <a:fillRect/>
          </a:stretch>
        </p:blipFill>
        <p:spPr>
          <a:xfrm>
            <a:off x="1814946" y="1570026"/>
            <a:ext cx="8562109" cy="5171315"/>
          </a:xfrm>
          <a:prstGeom prst="rect">
            <a:avLst/>
          </a:prstGeom>
        </p:spPr>
      </p:pic>
    </p:spTree>
    <p:extLst>
      <p:ext uri="{BB962C8B-B14F-4D97-AF65-F5344CB8AC3E}">
        <p14:creationId xmlns:p14="http://schemas.microsoft.com/office/powerpoint/2010/main" val="3523373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a:t>
            </a:r>
            <a:r>
              <a:rPr lang="en-US" dirty="0" smtClean="0"/>
              <a:t>: Title Page/Splash Page</a:t>
            </a:r>
            <a:endParaRPr lang="en-US" dirty="0"/>
          </a:p>
        </p:txBody>
      </p:sp>
      <p:pic>
        <p:nvPicPr>
          <p:cNvPr id="3" name="Picture 2"/>
          <p:cNvPicPr>
            <a:picLocks noChangeAspect="1"/>
          </p:cNvPicPr>
          <p:nvPr/>
        </p:nvPicPr>
        <p:blipFill>
          <a:blip r:embed="rId2"/>
          <a:stretch>
            <a:fillRect/>
          </a:stretch>
        </p:blipFill>
        <p:spPr>
          <a:xfrm>
            <a:off x="1619859" y="1843662"/>
            <a:ext cx="8952282" cy="4579364"/>
          </a:xfrm>
          <a:prstGeom prst="rect">
            <a:avLst/>
          </a:prstGeom>
        </p:spPr>
      </p:pic>
    </p:spTree>
    <p:extLst>
      <p:ext uri="{BB962C8B-B14F-4D97-AF65-F5344CB8AC3E}">
        <p14:creationId xmlns:p14="http://schemas.microsoft.com/office/powerpoint/2010/main" val="1296187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Use Media in Scalar: Media Galleries</a:t>
            </a:r>
            <a:endParaRPr lang="en-US" dirty="0"/>
          </a:p>
        </p:txBody>
      </p:sp>
      <p:pic>
        <p:nvPicPr>
          <p:cNvPr id="3" name="Picture 2"/>
          <p:cNvPicPr>
            <a:picLocks noChangeAspect="1"/>
          </p:cNvPicPr>
          <p:nvPr/>
        </p:nvPicPr>
        <p:blipFill>
          <a:blip r:embed="rId2"/>
          <a:stretch>
            <a:fillRect/>
          </a:stretch>
        </p:blipFill>
        <p:spPr>
          <a:xfrm>
            <a:off x="3082638" y="1845324"/>
            <a:ext cx="6319837" cy="4759831"/>
          </a:xfrm>
          <a:prstGeom prst="rect">
            <a:avLst/>
          </a:prstGeom>
        </p:spPr>
      </p:pic>
    </p:spTree>
    <p:extLst>
      <p:ext uri="{BB962C8B-B14F-4D97-AF65-F5344CB8AC3E}">
        <p14:creationId xmlns:p14="http://schemas.microsoft.com/office/powerpoint/2010/main" val="3792921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Upload media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2434"/>
            <a:ext cx="10515600" cy="4037720"/>
          </a:xfrm>
        </p:spPr>
      </p:pic>
    </p:spTree>
    <p:extLst>
      <p:ext uri="{BB962C8B-B14F-4D97-AF65-F5344CB8AC3E}">
        <p14:creationId xmlns:p14="http://schemas.microsoft.com/office/powerpoint/2010/main" val="1516198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6764"/>
            <a:ext cx="10515600" cy="3049059"/>
          </a:xfrm>
        </p:spPr>
      </p:pic>
    </p:spTree>
    <p:extLst>
      <p:ext uri="{BB962C8B-B14F-4D97-AF65-F5344CB8AC3E}">
        <p14:creationId xmlns:p14="http://schemas.microsoft.com/office/powerpoint/2010/main" val="3010395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Annotating video</a:t>
            </a:r>
            <a:endParaRPr lang="en-US" dirty="0"/>
          </a:p>
        </p:txBody>
      </p:sp>
      <p:sp>
        <p:nvSpPr>
          <p:cNvPr id="3" name="Content Placeholder 2"/>
          <p:cNvSpPr>
            <a:spLocks noGrp="1"/>
          </p:cNvSpPr>
          <p:nvPr>
            <p:ph idx="1"/>
          </p:nvPr>
        </p:nvSpPr>
        <p:spPr/>
        <p:txBody>
          <a:bodyPr>
            <a:normAutofit/>
          </a:bodyPr>
          <a:lstStyle/>
          <a:p>
            <a:r>
              <a:rPr lang="en-US" dirty="0" smtClean="0"/>
              <a:t>Click on Media tab</a:t>
            </a:r>
          </a:p>
          <a:p>
            <a:r>
              <a:rPr lang="en-US" dirty="0" smtClean="0"/>
              <a:t>Click </a:t>
            </a:r>
            <a:r>
              <a:rPr lang="en-US" dirty="0"/>
              <a:t>on the </a:t>
            </a:r>
            <a:r>
              <a:rPr lang="en-US" dirty="0" smtClean="0"/>
              <a:t>link to the </a:t>
            </a:r>
            <a:r>
              <a:rPr lang="en-US" dirty="0"/>
              <a:t>media you want to </a:t>
            </a:r>
            <a:r>
              <a:rPr lang="en-US" dirty="0" smtClean="0"/>
              <a:t>Annotate</a:t>
            </a:r>
          </a:p>
          <a:p>
            <a:r>
              <a:rPr lang="en-US" dirty="0" smtClean="0"/>
              <a:t>Click </a:t>
            </a:r>
            <a:r>
              <a:rPr lang="en-US" dirty="0"/>
              <a:t>on the Edit Annotations button</a:t>
            </a:r>
          </a:p>
          <a:p>
            <a:r>
              <a:rPr lang="en-US" dirty="0"/>
              <a:t>Click on the plus sign underneath the box to add annotations </a:t>
            </a:r>
            <a:r>
              <a:rPr lang="en-US" dirty="0" smtClean="0"/>
              <a:t/>
            </a:r>
            <a:br>
              <a:rPr lang="en-US" dirty="0" smtClean="0"/>
            </a:br>
            <a:r>
              <a:rPr lang="en-US" dirty="0" smtClean="0"/>
              <a:t>Select the time markers for the beginning and end of annotation</a:t>
            </a:r>
            <a:endParaRPr lang="en-US" dirty="0"/>
          </a:p>
        </p:txBody>
      </p:sp>
    </p:spTree>
    <p:extLst>
      <p:ext uri="{BB962C8B-B14F-4D97-AF65-F5344CB8AC3E}">
        <p14:creationId xmlns:p14="http://schemas.microsoft.com/office/powerpoint/2010/main" val="535260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smtClean="0"/>
              <a:t>Structure of a Scalar site</a:t>
            </a:r>
            <a:endParaRPr lang="en-US" dirty="0"/>
          </a:p>
        </p:txBody>
      </p:sp>
      <p:graphicFrame>
        <p:nvGraphicFramePr>
          <p:cNvPr id="6" name="Diagram 5"/>
          <p:cNvGraphicFramePr/>
          <p:nvPr>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82361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457200"/>
            <a:ext cx="7696200" cy="707886"/>
          </a:xfrm>
          <a:prstGeom prst="rect">
            <a:avLst/>
          </a:prstGeom>
          <a:noFill/>
        </p:spPr>
        <p:txBody>
          <a:bodyPr wrap="square" rtlCol="0">
            <a:spAutoFit/>
          </a:bodyPr>
          <a:lstStyle/>
          <a:p>
            <a:pPr algn="ctr"/>
            <a:r>
              <a:rPr lang="en-US" sz="4000" dirty="0" smtClean="0"/>
              <a:t>Building </a:t>
            </a:r>
            <a:r>
              <a:rPr lang="en-US" sz="4000" dirty="0"/>
              <a:t>a Scalar Site</a:t>
            </a:r>
          </a:p>
        </p:txBody>
      </p:sp>
      <p:sp>
        <p:nvSpPr>
          <p:cNvPr id="5" name="Content Placeholder 4"/>
          <p:cNvSpPr>
            <a:spLocks noGrp="1"/>
          </p:cNvSpPr>
          <p:nvPr>
            <p:ph idx="1"/>
          </p:nvPr>
        </p:nvSpPr>
        <p:spPr/>
        <p:txBody>
          <a:bodyPr/>
          <a:lstStyle/>
          <a:p>
            <a:r>
              <a:rPr lang="en-US" dirty="0" smtClean="0"/>
              <a:t>Create a Page</a:t>
            </a:r>
          </a:p>
          <a:p>
            <a:pPr lvl="1"/>
            <a:r>
              <a:rPr lang="en-US" dirty="0" smtClean="0"/>
              <a:t>Go to Dashboard</a:t>
            </a:r>
          </a:p>
          <a:p>
            <a:pPr lvl="1"/>
            <a:r>
              <a:rPr lang="en-US" dirty="0" smtClean="0"/>
              <a:t>Click on Pages tab</a:t>
            </a:r>
          </a:p>
          <a:p>
            <a:pPr lvl="1"/>
            <a:r>
              <a:rPr lang="en-US" dirty="0" smtClean="0"/>
              <a:t>Click on Create a Page</a:t>
            </a:r>
          </a:p>
          <a:p>
            <a:endParaRPr lang="en-US" dirty="0" smtClean="0"/>
          </a:p>
          <a:p>
            <a:r>
              <a:rPr lang="en-US" dirty="0" smtClean="0"/>
              <a:t>Create a Path</a:t>
            </a:r>
          </a:p>
          <a:p>
            <a:endParaRPr lang="en-US" dirty="0" smtClean="0"/>
          </a:p>
        </p:txBody>
      </p:sp>
    </p:spTree>
    <p:extLst>
      <p:ext uri="{BB962C8B-B14F-4D97-AF65-F5344CB8AC3E}">
        <p14:creationId xmlns:p14="http://schemas.microsoft.com/office/powerpoint/2010/main" val="37613852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Scalar Site!</a:t>
            </a:r>
            <a:endParaRPr lang="en-US" dirty="0"/>
          </a:p>
        </p:txBody>
      </p:sp>
      <p:sp>
        <p:nvSpPr>
          <p:cNvPr id="3" name="Content Placeholder 2"/>
          <p:cNvSpPr>
            <a:spLocks noGrp="1"/>
          </p:cNvSpPr>
          <p:nvPr>
            <p:ph idx="1"/>
          </p:nvPr>
        </p:nvSpPr>
        <p:spPr/>
        <p:txBody>
          <a:bodyPr/>
          <a:lstStyle/>
          <a:p>
            <a:r>
              <a:rPr lang="en-US" dirty="0" smtClean="0"/>
              <a:t>Refer to mapped site from Activity 2</a:t>
            </a:r>
          </a:p>
          <a:p>
            <a:r>
              <a:rPr lang="en-US" dirty="0" smtClean="0"/>
              <a:t>Upload sample text and images from selected digital exhibition to your Scalar site</a:t>
            </a:r>
            <a:endParaRPr lang="en-US" dirty="0"/>
          </a:p>
        </p:txBody>
      </p:sp>
    </p:spTree>
    <p:extLst>
      <p:ext uri="{BB962C8B-B14F-4D97-AF65-F5344CB8AC3E}">
        <p14:creationId xmlns:p14="http://schemas.microsoft.com/office/powerpoint/2010/main" val="1212065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Common Platforms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56657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596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Scalar Site</a:t>
            </a:r>
            <a:endParaRPr lang="en-US" dirty="0"/>
          </a:p>
        </p:txBody>
      </p:sp>
      <p:sp>
        <p:nvSpPr>
          <p:cNvPr id="3" name="Content Placeholder 2"/>
          <p:cNvSpPr>
            <a:spLocks noGrp="1"/>
          </p:cNvSpPr>
          <p:nvPr>
            <p:ph idx="1"/>
          </p:nvPr>
        </p:nvSpPr>
        <p:spPr/>
        <p:txBody>
          <a:bodyPr>
            <a:normAutofit/>
          </a:bodyPr>
          <a:lstStyle/>
          <a:p>
            <a:pPr marL="0" indent="0" algn="ctr">
              <a:buNone/>
            </a:pPr>
            <a:r>
              <a:rPr lang="en-US" b="1" dirty="0" smtClean="0"/>
              <a:t>Dashboard (“Index”)</a:t>
            </a:r>
          </a:p>
          <a:p>
            <a:r>
              <a:rPr lang="en-US" dirty="0" smtClean="0"/>
              <a:t>Create Your Book on the My Book tab</a:t>
            </a:r>
          </a:p>
          <a:p>
            <a:r>
              <a:rPr lang="en-US" dirty="0" smtClean="0"/>
              <a:t>Edit URL and look of site</a:t>
            </a:r>
          </a:p>
          <a:p>
            <a:r>
              <a:rPr lang="en-US" dirty="0" smtClean="0"/>
              <a:t>Click </a:t>
            </a:r>
            <a:r>
              <a:rPr lang="en-US" dirty="0"/>
              <a:t>on the Menu “Home” icon to get to your Home Page (‘/index’)</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40</a:t>
            </a:fld>
            <a:endParaRPr lang="en-US"/>
          </a:p>
        </p:txBody>
      </p:sp>
    </p:spTree>
    <p:extLst>
      <p:ext uri="{BB962C8B-B14F-4D97-AF65-F5344CB8AC3E}">
        <p14:creationId xmlns:p14="http://schemas.microsoft.com/office/powerpoint/2010/main" val="1274241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Scalar Site</a:t>
            </a:r>
            <a:endParaRPr lang="en-US" dirty="0"/>
          </a:p>
        </p:txBody>
      </p:sp>
      <p:sp>
        <p:nvSpPr>
          <p:cNvPr id="3" name="Content Placeholder 2"/>
          <p:cNvSpPr>
            <a:spLocks noGrp="1"/>
          </p:cNvSpPr>
          <p:nvPr>
            <p:ph idx="1"/>
          </p:nvPr>
        </p:nvSpPr>
        <p:spPr/>
        <p:txBody>
          <a:bodyPr>
            <a:normAutofit/>
          </a:bodyPr>
          <a:lstStyle/>
          <a:p>
            <a:pPr marL="0" indent="0" algn="ctr">
              <a:buNone/>
            </a:pPr>
            <a:r>
              <a:rPr lang="en-US" b="1" dirty="0" smtClean="0"/>
              <a:t>Create Pages</a:t>
            </a:r>
          </a:p>
          <a:p>
            <a:r>
              <a:rPr lang="en-US" dirty="0" smtClean="0"/>
              <a:t>Click </a:t>
            </a:r>
            <a:r>
              <a:rPr lang="en-US" dirty="0"/>
              <a:t>on Pages tab </a:t>
            </a:r>
            <a:r>
              <a:rPr lang="en-US" dirty="0">
                <a:sym typeface="Wingdings" panose="05000000000000000000" pitchFamily="2" charset="2"/>
              </a:rPr>
              <a:t></a:t>
            </a:r>
            <a:r>
              <a:rPr lang="en-US" dirty="0"/>
              <a:t>Click on Create a </a:t>
            </a:r>
            <a:r>
              <a:rPr lang="en-US" dirty="0" smtClean="0"/>
              <a:t>Page</a:t>
            </a:r>
          </a:p>
          <a:p>
            <a:r>
              <a:rPr lang="en-US" dirty="0" smtClean="0"/>
              <a:t>At </a:t>
            </a:r>
            <a:r>
              <a:rPr lang="en-US" dirty="0"/>
              <a:t>the bottom of any page, click on New button </a:t>
            </a:r>
          </a:p>
          <a:p>
            <a:r>
              <a:rPr lang="en-US" dirty="0" smtClean="0"/>
              <a:t>7 different layouts that feature media, embedded maps, and text + media</a:t>
            </a:r>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41</a:t>
            </a:fld>
            <a:endParaRPr lang="en-US"/>
          </a:p>
        </p:txBody>
      </p:sp>
    </p:spTree>
    <p:extLst>
      <p:ext uri="{BB962C8B-B14F-4D97-AF65-F5344CB8AC3E}">
        <p14:creationId xmlns:p14="http://schemas.microsoft.com/office/powerpoint/2010/main" val="337895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Scalar Site</a:t>
            </a:r>
            <a:endParaRPr lang="en-US" dirty="0"/>
          </a:p>
        </p:txBody>
      </p:sp>
      <p:sp>
        <p:nvSpPr>
          <p:cNvPr id="3" name="Content Placeholder 2"/>
          <p:cNvSpPr>
            <a:spLocks noGrp="1"/>
          </p:cNvSpPr>
          <p:nvPr>
            <p:ph idx="1"/>
          </p:nvPr>
        </p:nvSpPr>
        <p:spPr/>
        <p:txBody>
          <a:bodyPr>
            <a:normAutofit/>
          </a:bodyPr>
          <a:lstStyle/>
          <a:p>
            <a:pPr marL="0" indent="0" algn="ctr">
              <a:buNone/>
            </a:pPr>
            <a:r>
              <a:rPr lang="en-US" b="1" dirty="0" smtClean="0"/>
              <a:t>Create </a:t>
            </a:r>
            <a:r>
              <a:rPr lang="en-US" b="1" dirty="0"/>
              <a:t>a </a:t>
            </a:r>
            <a:r>
              <a:rPr lang="en-US" b="1" dirty="0" smtClean="0"/>
              <a:t>Path</a:t>
            </a:r>
          </a:p>
          <a:p>
            <a:r>
              <a:rPr lang="en-US" dirty="0" smtClean="0"/>
              <a:t>Structure of Scalar book – like a ‘slide show’</a:t>
            </a:r>
          </a:p>
          <a:p>
            <a:r>
              <a:rPr lang="en-US" dirty="0" smtClean="0"/>
              <a:t>Go into edit view of a page</a:t>
            </a:r>
          </a:p>
          <a:p>
            <a:r>
              <a:rPr lang="en-US" dirty="0" smtClean="0"/>
              <a:t>Choose “Make this page into a path”</a:t>
            </a:r>
          </a:p>
          <a:p>
            <a:r>
              <a:rPr lang="en-US" dirty="0" smtClean="0"/>
              <a:t>Can add pages, media objects, and annotations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42</a:t>
            </a:fld>
            <a:endParaRPr lang="en-US"/>
          </a:p>
        </p:txBody>
      </p:sp>
    </p:spTree>
    <p:extLst>
      <p:ext uri="{BB962C8B-B14F-4D97-AF65-F5344CB8AC3E}">
        <p14:creationId xmlns:p14="http://schemas.microsoft.com/office/powerpoint/2010/main" val="2072842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Yourself!</a:t>
            </a:r>
            <a:endParaRPr lang="en-US" dirty="0"/>
          </a:p>
        </p:txBody>
      </p:sp>
      <p:sp>
        <p:nvSpPr>
          <p:cNvPr id="3" name="Content Placeholder 2"/>
          <p:cNvSpPr>
            <a:spLocks noGrp="1"/>
          </p:cNvSpPr>
          <p:nvPr>
            <p:ph idx="1"/>
          </p:nvPr>
        </p:nvSpPr>
        <p:spPr/>
        <p:txBody>
          <a:bodyPr>
            <a:normAutofit/>
          </a:bodyPr>
          <a:lstStyle/>
          <a:p>
            <a:pPr marL="0" indent="0" algn="ctr">
              <a:buNone/>
            </a:pPr>
            <a:r>
              <a:rPr lang="en-US" dirty="0" smtClean="0"/>
              <a:t>Sign up for a free Scalar account and site at:</a:t>
            </a:r>
          </a:p>
          <a:p>
            <a:pPr marL="0" indent="0">
              <a:buNone/>
            </a:pPr>
            <a:endParaRPr lang="en-US" dirty="0"/>
          </a:p>
          <a:p>
            <a:pPr marL="0" indent="0" algn="ctr">
              <a:buNone/>
            </a:pPr>
            <a:r>
              <a:rPr lang="en-US" dirty="0" smtClean="0">
                <a:hlinkClick r:id="rId2"/>
              </a:rPr>
              <a:t>http://scalar.usc.edu/works</a:t>
            </a:r>
            <a:r>
              <a:rPr lang="en-US" dirty="0" smtClean="0"/>
              <a:t> </a:t>
            </a:r>
          </a:p>
          <a:p>
            <a:pPr marL="0" indent="0" algn="ctr">
              <a:buNone/>
            </a:pPr>
            <a:r>
              <a:rPr lang="en-US" dirty="0" smtClean="0"/>
              <a:t>(click on “Sign UP in the upper right corner)</a:t>
            </a:r>
          </a:p>
          <a:p>
            <a:pPr marL="0" indent="0" algn="ctr">
              <a:buNone/>
            </a:pPr>
            <a:endParaRPr lang="en-US" dirty="0"/>
          </a:p>
          <a:p>
            <a:pPr marL="109728" indent="0" algn="ctr">
              <a:buNone/>
            </a:pPr>
            <a:r>
              <a:rPr lang="en-US" b="1" dirty="0"/>
              <a:t>Scalar </a:t>
            </a:r>
            <a:r>
              <a:rPr lang="en-US" b="1" dirty="0" smtClean="0"/>
              <a:t>User Guide:</a:t>
            </a:r>
            <a:endParaRPr lang="en-US" b="1" dirty="0"/>
          </a:p>
          <a:p>
            <a:pPr marL="109728" indent="0" algn="ctr">
              <a:buNone/>
            </a:pPr>
            <a:r>
              <a:rPr lang="en-US" dirty="0" smtClean="0">
                <a:hlinkClick r:id="rId3"/>
              </a:rPr>
              <a:t>http</a:t>
            </a:r>
            <a:r>
              <a:rPr lang="en-US" dirty="0">
                <a:hlinkClick r:id="rId3"/>
              </a:rPr>
              <a:t>://guides.library.Illinois.edu/scalar</a:t>
            </a:r>
            <a:r>
              <a:rPr lang="en-US" dirty="0"/>
              <a:t> </a:t>
            </a:r>
          </a:p>
          <a:p>
            <a:pPr marL="0" indent="0" algn="ctr">
              <a:buNone/>
            </a:pPr>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43</a:t>
            </a:fld>
            <a:endParaRPr lang="en-US"/>
          </a:p>
        </p:txBody>
      </p:sp>
    </p:spTree>
    <p:extLst>
      <p:ext uri="{BB962C8B-B14F-4D97-AF65-F5344CB8AC3E}">
        <p14:creationId xmlns:p14="http://schemas.microsoft.com/office/powerpoint/2010/main" val="1108243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What was your experience like in building the Scalar site?</a:t>
            </a:r>
            <a:endParaRPr lang="en-US" dirty="0"/>
          </a:p>
        </p:txBody>
      </p:sp>
    </p:spTree>
    <p:extLst>
      <p:ext uri="{BB962C8B-B14F-4D97-AF65-F5344CB8AC3E}">
        <p14:creationId xmlns:p14="http://schemas.microsoft.com/office/powerpoint/2010/main" val="4099392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Libraries and DH Publishing?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27293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 with Scalar</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a:t>Lingering questions?</a:t>
            </a:r>
            <a:r>
              <a:rPr lang="en-US" dirty="0" smtClean="0"/>
              <a:t/>
            </a:r>
            <a:br>
              <a:rPr lang="en-US" dirty="0" smtClean="0"/>
            </a:br>
            <a:endParaRPr lang="en-US" dirty="0" smtClean="0"/>
          </a:p>
          <a:p>
            <a:r>
              <a:rPr lang="en-US" dirty="0"/>
              <a:t>What did you takeaway from this experience? </a:t>
            </a:r>
            <a:endParaRPr lang="en-US" dirty="0" smtClean="0"/>
          </a:p>
          <a:p>
            <a:endParaRPr lang="en-US" dirty="0"/>
          </a:p>
          <a:p>
            <a:r>
              <a:rPr lang="en-US" dirty="0" smtClean="0"/>
              <a:t>What </a:t>
            </a:r>
            <a:r>
              <a:rPr lang="en-US" dirty="0"/>
              <a:t>were the challenges with Scalar specifically, and what might be challenges with multimodal publishing projects in general?</a:t>
            </a:r>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val="3465600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Digital Publishing and Information Professionals</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Libraries (primarily academic), archives, museums increasingly educating scholars on use of digital scholarship and publication tools, and often as creators of or partners on digital publications.</a:t>
            </a:r>
          </a:p>
          <a:p>
            <a:r>
              <a:rPr lang="en-US" dirty="0" smtClean="0"/>
              <a:t>Public libraries: increasing role in working with patrons looking to self-publish.</a:t>
            </a:r>
          </a:p>
          <a:p>
            <a:r>
              <a:rPr lang="en-US" dirty="0" smtClean="0"/>
              <a:t>School libraries/media centers: websites, involvement in yearbooks, helping students understand privacy issues with web publication.</a:t>
            </a:r>
          </a:p>
          <a:p>
            <a:r>
              <a:rPr lang="en-US" dirty="0" smtClean="0"/>
              <a:t>Cross-sector work in User Experience (UX).</a:t>
            </a:r>
          </a:p>
          <a:p>
            <a:r>
              <a:rPr lang="en-US" dirty="0" smtClean="0"/>
              <a:t>Some LIS skills needed in DH publishing: UX, metadata, understanding copyright and access issues, digital preservation, understanding privacy and digital systems.</a:t>
            </a:r>
          </a:p>
        </p:txBody>
      </p:sp>
    </p:spTree>
    <p:extLst>
      <p:ext uri="{BB962C8B-B14F-4D97-AF65-F5344CB8AC3E}">
        <p14:creationId xmlns:p14="http://schemas.microsoft.com/office/powerpoint/2010/main" val="16731828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Your Users Want to Learn Multi-Modal Publishing?</a:t>
            </a:r>
            <a:endParaRPr lang="en-US" dirty="0"/>
          </a:p>
        </p:txBody>
      </p:sp>
      <p:sp>
        <p:nvSpPr>
          <p:cNvPr id="3" name="Content Placeholder 2"/>
          <p:cNvSpPr>
            <a:spLocks noGrp="1"/>
          </p:cNvSpPr>
          <p:nvPr>
            <p:ph idx="1"/>
          </p:nvPr>
        </p:nvSpPr>
        <p:spPr/>
        <p:txBody>
          <a:bodyPr/>
          <a:lstStyle/>
          <a:p>
            <a:r>
              <a:rPr lang="en-US" dirty="0" smtClean="0"/>
              <a:t>Digital publishing increasingly a part of the lives of scholars.</a:t>
            </a:r>
          </a:p>
          <a:p>
            <a:r>
              <a:rPr lang="en-US" dirty="0" smtClean="0"/>
              <a:t>Getting experience with a particular tool and collaborative processes common in digital scholarship work.</a:t>
            </a:r>
          </a:p>
          <a:p>
            <a:r>
              <a:rPr lang="en-US" dirty="0" smtClean="0"/>
              <a:t>Tools impact the shape of the project with certain functionalities, and thus the experience of project members and the project’s end users (i.e., readers).</a:t>
            </a:r>
            <a:endParaRPr lang="en-US" dirty="0"/>
          </a:p>
        </p:txBody>
      </p:sp>
    </p:spTree>
    <p:extLst>
      <p:ext uri="{BB962C8B-B14F-4D97-AF65-F5344CB8AC3E}">
        <p14:creationId xmlns:p14="http://schemas.microsoft.com/office/powerpoint/2010/main" val="1843348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Build Potential Services?</a:t>
            </a:r>
            <a:endParaRPr lang="en-US" dirty="0"/>
          </a:p>
        </p:txBody>
      </p:sp>
      <p:sp>
        <p:nvSpPr>
          <p:cNvPr id="3" name="Content Placeholder 2"/>
          <p:cNvSpPr>
            <a:spLocks noGrp="1"/>
          </p:cNvSpPr>
          <p:nvPr>
            <p:ph idx="1"/>
          </p:nvPr>
        </p:nvSpPr>
        <p:spPr/>
        <p:txBody>
          <a:bodyPr/>
          <a:lstStyle/>
          <a:p>
            <a:r>
              <a:rPr lang="en-US" dirty="0" smtClean="0"/>
              <a:t>How do you see yourself using this in your work and/or with students and faculty?</a:t>
            </a:r>
          </a:p>
          <a:p>
            <a:r>
              <a:rPr lang="en-US" dirty="0" smtClean="0"/>
              <a:t>What would you need to learn or acquire as resources in order to offer </a:t>
            </a:r>
            <a:r>
              <a:rPr lang="en-US" dirty="0"/>
              <a:t>this </a:t>
            </a:r>
            <a:r>
              <a:rPr lang="en-US" dirty="0" smtClean="0"/>
              <a:t>as </a:t>
            </a:r>
            <a:r>
              <a:rPr lang="en-US" dirty="0"/>
              <a:t>a library service</a:t>
            </a:r>
            <a:r>
              <a:rPr lang="en-US" dirty="0" smtClean="0"/>
              <a:t>?</a:t>
            </a:r>
          </a:p>
          <a:p>
            <a:r>
              <a:rPr lang="en-US" dirty="0" smtClean="0"/>
              <a:t>What would be the challenges of offering library support or research service for multi-modal publishing?</a:t>
            </a:r>
            <a:endParaRPr lang="en-US" dirty="0"/>
          </a:p>
        </p:txBody>
      </p:sp>
    </p:spTree>
    <p:extLst>
      <p:ext uri="{BB962C8B-B14F-4D97-AF65-F5344CB8AC3E}">
        <p14:creationId xmlns:p14="http://schemas.microsoft.com/office/powerpoint/2010/main" val="406247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 Site Analysis</a:t>
            </a:r>
            <a:endParaRPr lang="en-US" dirty="0"/>
          </a:p>
        </p:txBody>
      </p:sp>
      <p:sp>
        <p:nvSpPr>
          <p:cNvPr id="3" name="Content Placeholder 2"/>
          <p:cNvSpPr>
            <a:spLocks noGrp="1"/>
          </p:cNvSpPr>
          <p:nvPr>
            <p:ph idx="1"/>
          </p:nvPr>
        </p:nvSpPr>
        <p:spPr/>
        <p:txBody>
          <a:bodyPr/>
          <a:lstStyle/>
          <a:p>
            <a:r>
              <a:rPr lang="en-US" dirty="0" smtClean="0"/>
              <a:t>In groups of 2-3, look at the two multimodal publications assigned to your group.</a:t>
            </a:r>
          </a:p>
          <a:p>
            <a:r>
              <a:rPr lang="en-US" dirty="0" smtClean="0"/>
              <a:t>Identify common features and structures, and issues that you think might be common concerns (in terms of process, information organization, social and legal concerns, technical requirements) with the two different sites. </a:t>
            </a:r>
          </a:p>
          <a:p>
            <a:r>
              <a:rPr lang="en-US" dirty="0" smtClean="0"/>
              <a:t>Also identify some areas where the two sites diverge in these areas.</a:t>
            </a:r>
          </a:p>
          <a:p>
            <a:endParaRPr lang="en-US" dirty="0" smtClean="0"/>
          </a:p>
        </p:txBody>
      </p:sp>
    </p:spTree>
    <p:extLst>
      <p:ext uri="{BB962C8B-B14F-4D97-AF65-F5344CB8AC3E}">
        <p14:creationId xmlns:p14="http://schemas.microsoft.com/office/powerpoint/2010/main" val="965769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chor="t"/>
          <a:lstStyle/>
          <a:p>
            <a:pPr marL="0" indent="0" algn="ctr">
              <a:buNone/>
            </a:pPr>
            <a:endParaRPr lang="en-US" dirty="0" smtClean="0"/>
          </a:p>
          <a:p>
            <a:pPr marL="0" indent="0" algn="ctr">
              <a:buNone/>
            </a:pPr>
            <a:r>
              <a:rPr lang="en-US" dirty="0" smtClean="0"/>
              <a:t>Dan Tracy | </a:t>
            </a:r>
            <a:r>
              <a:rPr lang="en-US" dirty="0" smtClean="0">
                <a:hlinkClick r:id="rId2"/>
              </a:rPr>
              <a:t>dtracy@illinois.edu</a:t>
            </a:r>
            <a:endParaRPr lang="en-US" dirty="0" smtClean="0"/>
          </a:p>
          <a:p>
            <a:pPr marL="0" indent="0" algn="ctr">
              <a:buNone/>
            </a:pPr>
            <a:endParaRPr lang="en-US" dirty="0" smtClean="0"/>
          </a:p>
          <a:p>
            <a:pPr marL="0" indent="0" algn="ctr">
              <a:buNone/>
            </a:pPr>
            <a:r>
              <a:rPr lang="en-US" dirty="0" smtClean="0"/>
              <a:t>Harriett Green | </a:t>
            </a:r>
            <a:r>
              <a:rPr lang="en-US" dirty="0" smtClean="0">
                <a:hlinkClick r:id="rId3"/>
              </a:rPr>
              <a:t>green19@illinois.edu</a:t>
            </a:r>
            <a:r>
              <a:rPr lang="en-US" dirty="0" smtClean="0"/>
              <a:t> </a:t>
            </a:r>
            <a:endParaRPr lang="en-US" dirty="0"/>
          </a:p>
        </p:txBody>
      </p:sp>
    </p:spTree>
    <p:extLst>
      <p:ext uri="{BB962C8B-B14F-4D97-AF65-F5344CB8AC3E}">
        <p14:creationId xmlns:p14="http://schemas.microsoft.com/office/powerpoint/2010/main" val="64292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Copyright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of in-copyright media (which will include most video/audio media) can pose difficult fair use questions, but there are a number of “best practices” documents available that point to an emerging consensus.</a:t>
            </a:r>
            <a:endParaRPr lang="en-US" dirty="0"/>
          </a:p>
          <a:p>
            <a:pPr lvl="1"/>
            <a:r>
              <a:rPr lang="en-US" dirty="0" smtClean="0">
                <a:hlinkClick r:id="rId2"/>
              </a:rPr>
              <a:t>Statement </a:t>
            </a:r>
            <a:r>
              <a:rPr lang="en-US" dirty="0">
                <a:hlinkClick r:id="rId2"/>
              </a:rPr>
              <a:t>of the Fair Use of Images for Teaching, Research, and Study by the Visual Resources Association</a:t>
            </a:r>
            <a:r>
              <a:rPr lang="en-US" dirty="0"/>
              <a:t> </a:t>
            </a:r>
          </a:p>
          <a:p>
            <a:pPr lvl="1"/>
            <a:r>
              <a:rPr lang="en-US" dirty="0">
                <a:hlinkClick r:id="rId3"/>
              </a:rPr>
              <a:t>Code of Best Practices in the Fair Use for Visual Arts</a:t>
            </a:r>
            <a:r>
              <a:rPr lang="en-US" dirty="0"/>
              <a:t> </a:t>
            </a:r>
          </a:p>
          <a:p>
            <a:r>
              <a:rPr lang="en-US" dirty="0" smtClean="0"/>
              <a:t>Key theme in best practice: use of in copyright works should not be “merely illustrative”; they should be important to the argument (have specific accompanying critical commentary of the specific media or otherwise be clearly necessary to the purpose). “Merely illustrative” = decorative, or easily interchangeable (do I need this specific picture of a dog, or would any dog do?).</a:t>
            </a:r>
          </a:p>
          <a:p>
            <a:r>
              <a:rPr lang="en-US" dirty="0">
                <a:hlinkClick r:id="rId4"/>
              </a:rPr>
              <a:t>Columbia Fair Use Checklist</a:t>
            </a:r>
            <a:r>
              <a:rPr lang="en-US" dirty="0"/>
              <a:t> </a:t>
            </a:r>
          </a:p>
        </p:txBody>
      </p:sp>
    </p:spTree>
    <p:extLst>
      <p:ext uri="{BB962C8B-B14F-4D97-AF65-F5344CB8AC3E}">
        <p14:creationId xmlns:p14="http://schemas.microsoft.com/office/powerpoint/2010/main" val="370867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Discovery of Media Content</a:t>
            </a:r>
            <a:endParaRPr lang="en-US" dirty="0"/>
          </a:p>
        </p:txBody>
      </p:sp>
      <p:sp>
        <p:nvSpPr>
          <p:cNvPr id="3" name="Content Placeholder 2"/>
          <p:cNvSpPr>
            <a:spLocks noGrp="1"/>
          </p:cNvSpPr>
          <p:nvPr>
            <p:ph idx="1"/>
          </p:nvPr>
        </p:nvSpPr>
        <p:spPr/>
        <p:txBody>
          <a:bodyPr/>
          <a:lstStyle/>
          <a:p>
            <a:r>
              <a:rPr lang="en-US" dirty="0" smtClean="0"/>
              <a:t>Where is it?</a:t>
            </a:r>
          </a:p>
          <a:p>
            <a:pPr lvl="1"/>
            <a:r>
              <a:rPr lang="en-US" dirty="0" smtClean="0"/>
              <a:t>DPLA, digital repositories, born-digital material online, analog material that needs to be digitized… Any given project may need to draw from multiple sources.</a:t>
            </a:r>
          </a:p>
          <a:p>
            <a:r>
              <a:rPr lang="en-US" dirty="0" smtClean="0"/>
              <a:t>What is the quality of the available digital versions? </a:t>
            </a:r>
          </a:p>
          <a:p>
            <a:pPr lvl="1"/>
            <a:r>
              <a:rPr lang="en-US" dirty="0" smtClean="0"/>
              <a:t>The more scholarly and final the expected product (vs. say classroom examples that are not made public), the more likely you need high quality digital versions.</a:t>
            </a:r>
          </a:p>
        </p:txBody>
      </p:sp>
    </p:spTree>
    <p:extLst>
      <p:ext uri="{BB962C8B-B14F-4D97-AF65-F5344CB8AC3E}">
        <p14:creationId xmlns:p14="http://schemas.microsoft.com/office/powerpoint/2010/main" val="304132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Metadata, Data Curation, File Management</a:t>
            </a:r>
            <a:endParaRPr lang="en-US" dirty="0"/>
          </a:p>
        </p:txBody>
      </p:sp>
      <p:sp>
        <p:nvSpPr>
          <p:cNvPr id="3" name="Content Placeholder 2"/>
          <p:cNvSpPr>
            <a:spLocks noGrp="1"/>
          </p:cNvSpPr>
          <p:nvPr>
            <p:ph idx="1"/>
          </p:nvPr>
        </p:nvSpPr>
        <p:spPr/>
        <p:txBody>
          <a:bodyPr/>
          <a:lstStyle/>
          <a:p>
            <a:r>
              <a:rPr lang="en-US" dirty="0" smtClean="0"/>
              <a:t>What is the quality of the metadata of the digital media you have? Does it need remediation or enhancement?</a:t>
            </a:r>
          </a:p>
          <a:p>
            <a:r>
              <a:rPr lang="en-US" dirty="0" smtClean="0"/>
              <a:t>How are you tracking your metadata and what level of metadata description do you need in the publication itself?</a:t>
            </a:r>
          </a:p>
          <a:p>
            <a:r>
              <a:rPr lang="en-US" dirty="0" smtClean="0"/>
              <a:t>How are you storing your files? Are you following file name conventions? </a:t>
            </a:r>
          </a:p>
          <a:p>
            <a:pPr lvl="1"/>
            <a:r>
              <a:rPr lang="en-US" dirty="0" smtClean="0"/>
              <a:t>Use of spaces and special characters in file names can cause buggy behavior in many digital systems, including Scalar!</a:t>
            </a:r>
            <a:endParaRPr lang="en-US" dirty="0"/>
          </a:p>
        </p:txBody>
      </p:sp>
    </p:spTree>
    <p:extLst>
      <p:ext uri="{BB962C8B-B14F-4D97-AF65-F5344CB8AC3E}">
        <p14:creationId xmlns:p14="http://schemas.microsoft.com/office/powerpoint/2010/main" val="192276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Writing Process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Integrating text and multimedia requires different writing strategies than a normal essay. </a:t>
            </a:r>
          </a:p>
          <a:p>
            <a:pPr lvl="1"/>
            <a:r>
              <a:rPr lang="en-US" dirty="0" smtClean="0"/>
              <a:t>Must think through issues of relationship of text and media.</a:t>
            </a:r>
          </a:p>
          <a:p>
            <a:pPr lvl="1"/>
            <a:r>
              <a:rPr lang="en-US" dirty="0" smtClean="0"/>
              <a:t>Must think about hypertext navigation of content and not just linear reading of the text when designing organization.</a:t>
            </a:r>
          </a:p>
          <a:p>
            <a:endParaRPr lang="en-US" dirty="0"/>
          </a:p>
          <a:p>
            <a:r>
              <a:rPr lang="en-US" dirty="0" smtClean="0"/>
              <a:t>A scholarly publishing platform is not a drafting tool.</a:t>
            </a:r>
            <a:endParaRPr lang="en-US" dirty="0"/>
          </a:p>
          <a:p>
            <a:r>
              <a:rPr lang="en-US" dirty="0"/>
              <a:t>A </a:t>
            </a:r>
            <a:r>
              <a:rPr lang="en-US" dirty="0" smtClean="0"/>
              <a:t>scholarly publishing </a:t>
            </a:r>
            <a:r>
              <a:rPr lang="en-US" dirty="0"/>
              <a:t>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endParaRPr lang="en-US" dirty="0"/>
          </a:p>
        </p:txBody>
      </p:sp>
    </p:spTree>
    <p:extLst>
      <p:ext uri="{BB962C8B-B14F-4D97-AF65-F5344CB8AC3E}">
        <p14:creationId xmlns:p14="http://schemas.microsoft.com/office/powerpoint/2010/main" val="3590548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1960</Words>
  <Application>Microsoft Macintosh PowerPoint</Application>
  <PresentationFormat>Widescreen</PresentationFormat>
  <Paragraphs>215</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Calibri Light</vt:lpstr>
      <vt:lpstr>Mangal</vt:lpstr>
      <vt:lpstr>Wingdings</vt:lpstr>
      <vt:lpstr>Arial</vt:lpstr>
      <vt:lpstr>Office Theme</vt:lpstr>
      <vt:lpstr>Multimodal Publishing with Scalar</vt:lpstr>
      <vt:lpstr>What is Multimodal Publishing?</vt:lpstr>
      <vt:lpstr>What Does Multi-Modal Publishing Entail?</vt:lpstr>
      <vt:lpstr>History and Common Platforms</vt:lpstr>
      <vt:lpstr>Activity 1: Site Analysis</vt:lpstr>
      <vt:lpstr>Core Concerns for Multimodal Publishing: Copyright</vt:lpstr>
      <vt:lpstr>Core Concerns for Multimodal Publishing: Discovery of Media Content</vt:lpstr>
      <vt:lpstr>Core Concerns for Multimodal Publishing: Metadata, Data Curation, File Management</vt:lpstr>
      <vt:lpstr>Core Concerns for Multimodal Publishing: Writing Process</vt:lpstr>
      <vt:lpstr>Core Concerns for Multimodal Publishing: Varying Degrees of Technical Difficulty</vt:lpstr>
      <vt:lpstr>Core Concerns for Multimodal Publishing: Sustainability</vt:lpstr>
      <vt:lpstr>Activity 2: Map Out a Multimodal Site for Scalar</vt:lpstr>
      <vt:lpstr>ACTIVITY 2: Potential Sources for Data</vt:lpstr>
      <vt:lpstr>Discuss….</vt:lpstr>
      <vt:lpstr>Break!</vt:lpstr>
      <vt:lpstr>Introduction to Scalar</vt:lpstr>
      <vt:lpstr>Scalar: An Introduction</vt:lpstr>
      <vt:lpstr>Account Set Up</vt:lpstr>
      <vt:lpstr>Strengths of Scalar</vt:lpstr>
      <vt:lpstr>Multimedia Support: Copyright</vt:lpstr>
      <vt:lpstr>Site Planning</vt:lpstr>
      <vt:lpstr>Productive workflow in Scalar?</vt:lpstr>
      <vt:lpstr>Potential Sources for Data</vt:lpstr>
      <vt:lpstr>Scalar Dashboard</vt:lpstr>
      <vt:lpstr>YOUR TURN: Upload media</vt:lpstr>
      <vt:lpstr>Media Options</vt:lpstr>
      <vt:lpstr>Ways to Use Media In Scalar: Commentary/Critique</vt:lpstr>
      <vt:lpstr>Ways to Use Media In Scalar: Include the Original Text</vt:lpstr>
      <vt:lpstr>Ways to Use Media In Scalar: Annotation</vt:lpstr>
      <vt:lpstr>Ways to Use Media In Scalar: Illustration</vt:lpstr>
      <vt:lpstr>Ways to Use Media In Scalar: Background</vt:lpstr>
      <vt:lpstr>Ways to Use Media In Scalar: Title Page/Splash Page</vt:lpstr>
      <vt:lpstr>Ways to Use Media in Scalar: Media Galleries</vt:lpstr>
      <vt:lpstr>YOUR TURN: Upload media</vt:lpstr>
      <vt:lpstr>Create a Page</vt:lpstr>
      <vt:lpstr>Annotating video</vt:lpstr>
      <vt:lpstr>Structure of a Scalar site</vt:lpstr>
      <vt:lpstr>PowerPoint Presentation</vt:lpstr>
      <vt:lpstr>Build Your Scalar Site!</vt:lpstr>
      <vt:lpstr>Build Your Scalar Site</vt:lpstr>
      <vt:lpstr>Build Your Scalar Site</vt:lpstr>
      <vt:lpstr>Build Your Scalar Site</vt:lpstr>
      <vt:lpstr>Try It Yourself!</vt:lpstr>
      <vt:lpstr>Discuss….</vt:lpstr>
      <vt:lpstr>Why Libraries and DH Publishing?</vt:lpstr>
      <vt:lpstr>Experience with Scalar….</vt:lpstr>
      <vt:lpstr>Digital Publishing and Information Professionals</vt:lpstr>
      <vt:lpstr>Why Would Your Users Want to Learn Multi-Modal Publishing?</vt:lpstr>
      <vt:lpstr>How Do You Build Potential Services?</vt:lpstr>
      <vt:lpstr>Questions?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Publishing with Scalar</dc:title>
  <dc:creator>Tracy, Daniel</dc:creator>
  <cp:lastModifiedBy>Harriett Green</cp:lastModifiedBy>
  <cp:revision>23</cp:revision>
  <dcterms:created xsi:type="dcterms:W3CDTF">2017-05-12T13:53:15Z</dcterms:created>
  <dcterms:modified xsi:type="dcterms:W3CDTF">2017-06-01T12:29:03Z</dcterms:modified>
</cp:coreProperties>
</file>